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9"/>
  </p:notesMasterIdLst>
  <p:sldIdLst>
    <p:sldId id="256" r:id="rId2"/>
    <p:sldId id="281" r:id="rId3"/>
    <p:sldId id="293" r:id="rId4"/>
    <p:sldId id="258" r:id="rId5"/>
    <p:sldId id="257" r:id="rId6"/>
    <p:sldId id="262" r:id="rId7"/>
    <p:sldId id="263" r:id="rId8"/>
    <p:sldId id="272" r:id="rId9"/>
    <p:sldId id="282" r:id="rId10"/>
    <p:sldId id="283" r:id="rId11"/>
    <p:sldId id="264" r:id="rId12"/>
    <p:sldId id="259" r:id="rId13"/>
    <p:sldId id="260" r:id="rId14"/>
    <p:sldId id="268" r:id="rId15"/>
    <p:sldId id="261" r:id="rId16"/>
    <p:sldId id="291" r:id="rId17"/>
    <p:sldId id="292" r:id="rId18"/>
    <p:sldId id="265" r:id="rId19"/>
    <p:sldId id="266" r:id="rId20"/>
    <p:sldId id="279" r:id="rId21"/>
    <p:sldId id="285" r:id="rId22"/>
    <p:sldId id="275" r:id="rId23"/>
    <p:sldId id="288" r:id="rId24"/>
    <p:sldId id="289" r:id="rId25"/>
    <p:sldId id="290" r:id="rId26"/>
    <p:sldId id="280" r:id="rId27"/>
    <p:sldId id="273" r:id="rId28"/>
    <p:sldId id="277" r:id="rId29"/>
    <p:sldId id="286" r:id="rId30"/>
    <p:sldId id="269" r:id="rId31"/>
    <p:sldId id="270" r:id="rId32"/>
    <p:sldId id="271" r:id="rId33"/>
    <p:sldId id="274" r:id="rId34"/>
    <p:sldId id="284" r:id="rId35"/>
    <p:sldId id="294" r:id="rId36"/>
    <p:sldId id="276" r:id="rId37"/>
    <p:sldId id="278" r:id="rId38"/>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0299F9-A338-4F7D-9D9B-6AD54D31B608}" v="11" dt="2019-07-10T13:49:35.9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99" d="100"/>
          <a:sy n="99" d="100"/>
        </p:scale>
        <p:origin x="216"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 McCue" userId="2adacd62fe8472ca" providerId="LiveId" clId="{F735328F-C198-4038-BDAF-80B89E2E0AC0}"/>
    <pc:docChg chg="modSld">
      <pc:chgData name="Daniel McCue" userId="2adacd62fe8472ca" providerId="LiveId" clId="{F735328F-C198-4038-BDAF-80B89E2E0AC0}" dt="2019-04-28T21:17:31.452" v="56" actId="20577"/>
      <pc:docMkLst>
        <pc:docMk/>
      </pc:docMkLst>
      <pc:sldChg chg="modSp">
        <pc:chgData name="Daniel McCue" userId="2adacd62fe8472ca" providerId="LiveId" clId="{F735328F-C198-4038-BDAF-80B89E2E0AC0}" dt="2019-04-28T21:16:35.491" v="26" actId="20577"/>
        <pc:sldMkLst>
          <pc:docMk/>
          <pc:sldMk cId="3378591039" sldId="256"/>
        </pc:sldMkLst>
        <pc:spChg chg="mod">
          <ac:chgData name="Daniel McCue" userId="2adacd62fe8472ca" providerId="LiveId" clId="{F735328F-C198-4038-BDAF-80B89E2E0AC0}" dt="2019-04-28T21:16:35.491" v="26" actId="20577"/>
          <ac:spMkLst>
            <pc:docMk/>
            <pc:sldMk cId="3378591039" sldId="256"/>
            <ac:spMk id="3" creationId="{00000000-0000-0000-0000-000000000000}"/>
          </ac:spMkLst>
        </pc:spChg>
      </pc:sldChg>
      <pc:sldChg chg="modSp">
        <pc:chgData name="Daniel McCue" userId="2adacd62fe8472ca" providerId="LiveId" clId="{F735328F-C198-4038-BDAF-80B89E2E0AC0}" dt="2019-04-28T21:17:31.452" v="56" actId="20577"/>
        <pc:sldMkLst>
          <pc:docMk/>
          <pc:sldMk cId="2797844130" sldId="260"/>
        </pc:sldMkLst>
        <pc:spChg chg="mod">
          <ac:chgData name="Daniel McCue" userId="2adacd62fe8472ca" providerId="LiveId" clId="{F735328F-C198-4038-BDAF-80B89E2E0AC0}" dt="2019-04-28T21:17:31.452" v="56" actId="20577"/>
          <ac:spMkLst>
            <pc:docMk/>
            <pc:sldMk cId="2797844130" sldId="260"/>
            <ac:spMk id="5" creationId="{00000000-0000-0000-0000-000000000000}"/>
          </ac:spMkLst>
        </pc:spChg>
      </pc:sldChg>
    </pc:docChg>
  </pc:docChgLst>
  <pc:docChgLst>
    <pc:chgData name="Daniel McCue" userId="2adacd62fe8472ca" providerId="LiveId" clId="{A10299F9-A338-4F7D-9D9B-6AD54D31B608}"/>
    <pc:docChg chg="undo custSel addSld modSld sldOrd">
      <pc:chgData name="Daniel McCue" userId="2adacd62fe8472ca" providerId="LiveId" clId="{A10299F9-A338-4F7D-9D9B-6AD54D31B608}" dt="2019-07-10T13:52:36.498" v="435" actId="20577"/>
      <pc:docMkLst>
        <pc:docMk/>
      </pc:docMkLst>
      <pc:sldChg chg="modSp">
        <pc:chgData name="Daniel McCue" userId="2adacd62fe8472ca" providerId="LiveId" clId="{A10299F9-A338-4F7D-9D9B-6AD54D31B608}" dt="2019-07-10T13:42:50.891" v="2" actId="404"/>
        <pc:sldMkLst>
          <pc:docMk/>
          <pc:sldMk cId="3378591039" sldId="256"/>
        </pc:sldMkLst>
        <pc:spChg chg="mod">
          <ac:chgData name="Daniel McCue" userId="2adacd62fe8472ca" providerId="LiveId" clId="{A10299F9-A338-4F7D-9D9B-6AD54D31B608}" dt="2019-07-10T13:42:50.891" v="2" actId="404"/>
          <ac:spMkLst>
            <pc:docMk/>
            <pc:sldMk cId="3378591039" sldId="256"/>
            <ac:spMk id="2" creationId="{00000000-0000-0000-0000-000000000000}"/>
          </ac:spMkLst>
        </pc:spChg>
      </pc:sldChg>
      <pc:sldChg chg="addSp delSp modSp">
        <pc:chgData name="Daniel McCue" userId="2adacd62fe8472ca" providerId="LiveId" clId="{A10299F9-A338-4F7D-9D9B-6AD54D31B608}" dt="2019-07-10T13:51:55.685" v="432" actId="255"/>
        <pc:sldMkLst>
          <pc:docMk/>
          <pc:sldMk cId="3649584777" sldId="257"/>
        </pc:sldMkLst>
        <pc:spChg chg="mod">
          <ac:chgData name="Daniel McCue" userId="2adacd62fe8472ca" providerId="LiveId" clId="{A10299F9-A338-4F7D-9D9B-6AD54D31B608}" dt="2019-07-10T13:51:55.685" v="432" actId="255"/>
          <ac:spMkLst>
            <pc:docMk/>
            <pc:sldMk cId="3649584777" sldId="257"/>
            <ac:spMk id="3" creationId="{00000000-0000-0000-0000-000000000000}"/>
          </ac:spMkLst>
        </pc:spChg>
        <pc:spChg chg="add del">
          <ac:chgData name="Daniel McCue" userId="2adacd62fe8472ca" providerId="LiveId" clId="{A10299F9-A338-4F7D-9D9B-6AD54D31B608}" dt="2019-07-10T13:47:36.030" v="392"/>
          <ac:spMkLst>
            <pc:docMk/>
            <pc:sldMk cId="3649584777" sldId="257"/>
            <ac:spMk id="5" creationId="{A9548B83-878E-4F5C-BA29-4CF11285CC73}"/>
          </ac:spMkLst>
        </pc:spChg>
      </pc:sldChg>
      <pc:sldChg chg="modSp ord">
        <pc:chgData name="Daniel McCue" userId="2adacd62fe8472ca" providerId="LiveId" clId="{A10299F9-A338-4F7D-9D9B-6AD54D31B608}" dt="2019-07-10T13:47:48.997" v="394"/>
        <pc:sldMkLst>
          <pc:docMk/>
          <pc:sldMk cId="2813120939" sldId="258"/>
        </pc:sldMkLst>
        <pc:spChg chg="mod">
          <ac:chgData name="Daniel McCue" userId="2adacd62fe8472ca" providerId="LiveId" clId="{A10299F9-A338-4F7D-9D9B-6AD54D31B608}" dt="2019-07-10T13:47:09.107" v="390" actId="20577"/>
          <ac:spMkLst>
            <pc:docMk/>
            <pc:sldMk cId="2813120939" sldId="258"/>
            <ac:spMk id="3" creationId="{00000000-0000-0000-0000-000000000000}"/>
          </ac:spMkLst>
        </pc:spChg>
      </pc:sldChg>
      <pc:sldChg chg="modSp">
        <pc:chgData name="Daniel McCue" userId="2adacd62fe8472ca" providerId="LiveId" clId="{A10299F9-A338-4F7D-9D9B-6AD54D31B608}" dt="2019-07-10T13:52:36.498" v="435" actId="20577"/>
        <pc:sldMkLst>
          <pc:docMk/>
          <pc:sldMk cId="1454895644" sldId="259"/>
        </pc:sldMkLst>
        <pc:spChg chg="mod">
          <ac:chgData name="Daniel McCue" userId="2adacd62fe8472ca" providerId="LiveId" clId="{A10299F9-A338-4F7D-9D9B-6AD54D31B608}" dt="2019-07-10T13:52:36.498" v="435" actId="20577"/>
          <ac:spMkLst>
            <pc:docMk/>
            <pc:sldMk cId="1454895644" sldId="259"/>
            <ac:spMk id="3" creationId="{00000000-0000-0000-0000-000000000000}"/>
          </ac:spMkLst>
        </pc:spChg>
      </pc:sldChg>
      <pc:sldChg chg="modSp add">
        <pc:chgData name="Daniel McCue" userId="2adacd62fe8472ca" providerId="LiveId" clId="{A10299F9-A338-4F7D-9D9B-6AD54D31B608}" dt="2019-07-10T13:51:27.597" v="428" actId="403"/>
        <pc:sldMkLst>
          <pc:docMk/>
          <pc:sldMk cId="1054466814" sldId="262"/>
        </pc:sldMkLst>
        <pc:spChg chg="mod">
          <ac:chgData name="Daniel McCue" userId="2adacd62fe8472ca" providerId="LiveId" clId="{A10299F9-A338-4F7D-9D9B-6AD54D31B608}" dt="2019-07-10T13:47:54.917" v="397" actId="20577"/>
          <ac:spMkLst>
            <pc:docMk/>
            <pc:sldMk cId="1054466814" sldId="262"/>
            <ac:spMk id="2" creationId="{00000000-0000-0000-0000-000000000000}"/>
          </ac:spMkLst>
        </pc:spChg>
        <pc:spChg chg="mod">
          <ac:chgData name="Daniel McCue" userId="2adacd62fe8472ca" providerId="LiveId" clId="{A10299F9-A338-4F7D-9D9B-6AD54D31B608}" dt="2019-07-10T13:51:27.597" v="428" actId="403"/>
          <ac:spMkLst>
            <pc:docMk/>
            <pc:sldMk cId="1054466814" sldId="262"/>
            <ac:spMk id="3" creationId="{00000000-0000-0000-0000-000000000000}"/>
          </ac:spMkLst>
        </pc:spChg>
      </pc:sldChg>
    </pc:docChg>
  </pc:docChgLst>
</pc:chgInfo>
</file>

<file path=ppt/media/image1.jpeg>
</file>

<file path=ppt/media/image10.png>
</file>

<file path=ppt/media/image11.png>
</file>

<file path=ppt/media/image12.gif>
</file>

<file path=ppt/media/image13.png>
</file>

<file path=ppt/media/image14.png>
</file>

<file path=ppt/media/image2.jpg>
</file>

<file path=ppt/media/image3.png>
</file>

<file path=ppt/media/image4.png>
</file>

<file path=ppt/media/image5.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3170238" cy="481014"/>
          </a:xfrm>
          <a:prstGeom prst="rect">
            <a:avLst/>
          </a:prstGeom>
        </p:spPr>
        <p:txBody>
          <a:bodyPr vert="horz" lIns="91404" tIns="45704" rIns="91404" bIns="45704" rtlCol="0"/>
          <a:lstStyle>
            <a:lvl1pPr algn="l">
              <a:defRPr sz="1100"/>
            </a:lvl1pPr>
          </a:lstStyle>
          <a:p>
            <a:endParaRPr lang="en-US"/>
          </a:p>
        </p:txBody>
      </p:sp>
      <p:sp>
        <p:nvSpPr>
          <p:cNvPr id="3" name="Date Placeholder 2"/>
          <p:cNvSpPr>
            <a:spLocks noGrp="1"/>
          </p:cNvSpPr>
          <p:nvPr>
            <p:ph type="dt" idx="1"/>
          </p:nvPr>
        </p:nvSpPr>
        <p:spPr>
          <a:xfrm>
            <a:off x="4143375" y="1"/>
            <a:ext cx="3170238" cy="481014"/>
          </a:xfrm>
          <a:prstGeom prst="rect">
            <a:avLst/>
          </a:prstGeom>
        </p:spPr>
        <p:txBody>
          <a:bodyPr vert="horz" lIns="91404" tIns="45704" rIns="91404" bIns="45704" rtlCol="0"/>
          <a:lstStyle>
            <a:lvl1pPr algn="r">
              <a:defRPr sz="1100"/>
            </a:lvl1pPr>
          </a:lstStyle>
          <a:p>
            <a:fld id="{F668944D-3C9A-4FEA-8A68-0454D140FB77}" type="datetimeFigureOut">
              <a:rPr lang="en-US" smtClean="0"/>
              <a:t>7/14/2021</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04" tIns="45704" rIns="91404" bIns="45704" rtlCol="0" anchor="ctr"/>
          <a:lstStyle/>
          <a:p>
            <a:endParaRPr lang="en-US"/>
          </a:p>
        </p:txBody>
      </p:sp>
      <p:sp>
        <p:nvSpPr>
          <p:cNvPr id="5" name="Notes Placeholder 4"/>
          <p:cNvSpPr>
            <a:spLocks noGrp="1"/>
          </p:cNvSpPr>
          <p:nvPr>
            <p:ph type="body" sz="quarter" idx="3"/>
          </p:nvPr>
        </p:nvSpPr>
        <p:spPr>
          <a:xfrm>
            <a:off x="731842" y="4621215"/>
            <a:ext cx="5851525" cy="3779837"/>
          </a:xfrm>
          <a:prstGeom prst="rect">
            <a:avLst/>
          </a:prstGeom>
        </p:spPr>
        <p:txBody>
          <a:bodyPr vert="horz" lIns="91404" tIns="45704" rIns="91404" bIns="4570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2" y="9120188"/>
            <a:ext cx="3170238" cy="481012"/>
          </a:xfrm>
          <a:prstGeom prst="rect">
            <a:avLst/>
          </a:prstGeom>
        </p:spPr>
        <p:txBody>
          <a:bodyPr vert="horz" lIns="91404" tIns="45704" rIns="91404" bIns="45704" rtlCol="0" anchor="b"/>
          <a:lstStyle>
            <a:lvl1pPr algn="l">
              <a:defRPr sz="1100"/>
            </a:lvl1pPr>
          </a:lstStyle>
          <a:p>
            <a:endParaRPr lang="en-US"/>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04" tIns="45704" rIns="91404" bIns="45704" rtlCol="0" anchor="b"/>
          <a:lstStyle>
            <a:lvl1pPr algn="r">
              <a:defRPr sz="1100"/>
            </a:lvl1pPr>
          </a:lstStyle>
          <a:p>
            <a:fld id="{18E4F76A-F4C0-4C41-A6C9-FB650DBC23AB}" type="slidenum">
              <a:rPr lang="en-US" smtClean="0"/>
              <a:t>‹#›</a:t>
            </a:fld>
            <a:endParaRPr lang="en-US"/>
          </a:p>
        </p:txBody>
      </p:sp>
    </p:spTree>
    <p:extLst>
      <p:ext uri="{BB962C8B-B14F-4D97-AF65-F5344CB8AC3E}">
        <p14:creationId xmlns:p14="http://schemas.microsoft.com/office/powerpoint/2010/main" val="342188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2EB003AA-A186-403E-B40F-CA0D80D19802}" type="datetime1">
              <a:rPr lang="en-US" smtClean="0"/>
              <a:t>7/14/2021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a:t>Rochester MakerSpace 2019</a:t>
            </a:r>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170056-118A-491D-9AE6-FFD6BA5B0F8C}" type="datetime1">
              <a:rPr lang="en-US" smtClean="0"/>
              <a:t>7/14/2021</a:t>
            </a:fld>
            <a:endParaRPr lang="en-US" dirty="0"/>
          </a:p>
        </p:txBody>
      </p:sp>
      <p:sp>
        <p:nvSpPr>
          <p:cNvPr id="6" name="Footer Placeholder 5"/>
          <p:cNvSpPr>
            <a:spLocks noGrp="1"/>
          </p:cNvSpPr>
          <p:nvPr>
            <p:ph type="ftr" sz="quarter" idx="11"/>
          </p:nvPr>
        </p:nvSpPr>
        <p:spPr/>
        <p:txBody>
          <a:bodyPr/>
          <a:lstStyle/>
          <a:p>
            <a:r>
              <a:rPr lang="en-US"/>
              <a:t>Rochester MakerSpace 2019</a:t>
            </a:r>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A7E02BB-FBCF-4393-BCCA-DC132ECE7180}" type="datetime1">
              <a:rPr lang="en-US" smtClean="0"/>
              <a:t>7/14/2021</a:t>
            </a:fld>
            <a:endParaRPr lang="en-US" dirty="0"/>
          </a:p>
        </p:txBody>
      </p:sp>
      <p:sp>
        <p:nvSpPr>
          <p:cNvPr id="5" name="Footer Placeholder 4"/>
          <p:cNvSpPr>
            <a:spLocks noGrp="1"/>
          </p:cNvSpPr>
          <p:nvPr>
            <p:ph type="ftr" sz="quarter" idx="11"/>
          </p:nvPr>
        </p:nvSpPr>
        <p:spPr/>
        <p:txBody>
          <a:bodyPr/>
          <a:lstStyle/>
          <a:p>
            <a:r>
              <a:rPr lang="en-US"/>
              <a:t>Rochester MakerSpace 2019</a:t>
            </a:r>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D059B24-5B0F-409E-A6BB-11FE0D833521}" type="datetime1">
              <a:rPr lang="en-US" smtClean="0"/>
              <a:t>7/14/2021</a:t>
            </a:fld>
            <a:endParaRPr lang="en-US" dirty="0"/>
          </a:p>
        </p:txBody>
      </p:sp>
      <p:sp>
        <p:nvSpPr>
          <p:cNvPr id="5" name="Footer Placeholder 4"/>
          <p:cNvSpPr>
            <a:spLocks noGrp="1"/>
          </p:cNvSpPr>
          <p:nvPr>
            <p:ph type="ftr" sz="quarter" idx="11"/>
          </p:nvPr>
        </p:nvSpPr>
        <p:spPr/>
        <p:txBody>
          <a:bodyPr/>
          <a:lstStyle/>
          <a:p>
            <a:r>
              <a:rPr lang="en-US"/>
              <a:t>Rochester MakerSpace 2019</a:t>
            </a:r>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422E4E0-8F17-454C-99F3-E37970680F97}" type="datetime1">
              <a:rPr lang="en-US" smtClean="0"/>
              <a:t>7/14/2021</a:t>
            </a:fld>
            <a:endParaRPr lang="en-US" dirty="0"/>
          </a:p>
        </p:txBody>
      </p:sp>
      <p:sp>
        <p:nvSpPr>
          <p:cNvPr id="5" name="Footer Placeholder 4"/>
          <p:cNvSpPr>
            <a:spLocks noGrp="1"/>
          </p:cNvSpPr>
          <p:nvPr>
            <p:ph type="ftr" sz="quarter" idx="11"/>
          </p:nvPr>
        </p:nvSpPr>
        <p:spPr/>
        <p:txBody>
          <a:bodyPr/>
          <a:lstStyle/>
          <a:p>
            <a:r>
              <a:rPr lang="en-US"/>
              <a:t>Rochester MakerSpace 2019</a:t>
            </a:r>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346AADE-8902-4609-BCCF-542F92F9AEC3}" type="datetime1">
              <a:rPr lang="en-US" smtClean="0"/>
              <a:t>7/14/2021</a:t>
            </a:fld>
            <a:endParaRPr lang="en-US" dirty="0"/>
          </a:p>
        </p:txBody>
      </p:sp>
      <p:sp>
        <p:nvSpPr>
          <p:cNvPr id="8" name="Footer Placeholder 7"/>
          <p:cNvSpPr>
            <a:spLocks noGrp="1"/>
          </p:cNvSpPr>
          <p:nvPr>
            <p:ph type="ftr" sz="quarter" idx="11"/>
          </p:nvPr>
        </p:nvSpPr>
        <p:spPr/>
        <p:txBody>
          <a:bodyPr/>
          <a:lstStyle/>
          <a:p>
            <a:r>
              <a:rPr lang="en-US"/>
              <a:t>Rochester MakerSpace 2019</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688E6D5-E9A1-42E5-8361-B2EDAB19A0AB}" type="datetime1">
              <a:rPr lang="en-US" smtClean="0"/>
              <a:t>7/14/2021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a:t>Rochester MakerSpace 2019</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2B237CEF-0408-470A-9E66-F738D787136A}" type="datetime1">
              <a:rPr lang="en-US" smtClean="0"/>
              <a:t>7/14/2021</a:t>
            </a:fld>
            <a:endParaRPr lang="en-US" dirty="0"/>
          </a:p>
        </p:txBody>
      </p:sp>
      <p:sp>
        <p:nvSpPr>
          <p:cNvPr id="5" name="Footer Placeholder 4"/>
          <p:cNvSpPr>
            <a:spLocks noGrp="1"/>
          </p:cNvSpPr>
          <p:nvPr>
            <p:ph type="ftr" sz="quarter" idx="11"/>
          </p:nvPr>
        </p:nvSpPr>
        <p:spPr/>
        <p:txBody>
          <a:bodyPr/>
          <a:lstStyle/>
          <a:p>
            <a:r>
              <a:rPr lang="en-US"/>
              <a:t>Rochester MakerSpace 2019</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236D46FA-6744-4F92-A2EE-41DC3AE0E489}" type="datetime1">
              <a:rPr lang="en-US" smtClean="0"/>
              <a:t>7/14/2021</a:t>
            </a:fld>
            <a:endParaRPr lang="en-US" dirty="0"/>
          </a:p>
        </p:txBody>
      </p:sp>
      <p:sp>
        <p:nvSpPr>
          <p:cNvPr id="5" name="Footer Placeholder 4"/>
          <p:cNvSpPr>
            <a:spLocks noGrp="1"/>
          </p:cNvSpPr>
          <p:nvPr>
            <p:ph type="ftr" sz="quarter" idx="11"/>
          </p:nvPr>
        </p:nvSpPr>
        <p:spPr/>
        <p:txBody>
          <a:bodyPr/>
          <a:lstStyle/>
          <a:p>
            <a:r>
              <a:rPr lang="en-US"/>
              <a:t>Rochester MakerSpace 2019</a:t>
            </a:r>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414860-4C29-4317-8C51-C8F42F567418}" type="datetime1">
              <a:rPr lang="en-US" smtClean="0"/>
              <a:t>7/14/2021</a:t>
            </a:fld>
            <a:endParaRPr lang="en-US" dirty="0"/>
          </a:p>
        </p:txBody>
      </p:sp>
      <p:sp>
        <p:nvSpPr>
          <p:cNvPr id="5" name="Footer Placeholder 4"/>
          <p:cNvSpPr>
            <a:spLocks noGrp="1"/>
          </p:cNvSpPr>
          <p:nvPr>
            <p:ph type="ftr" sz="quarter" idx="11"/>
          </p:nvPr>
        </p:nvSpPr>
        <p:spPr/>
        <p:txBody>
          <a:bodyPr/>
          <a:lstStyle/>
          <a:p>
            <a:r>
              <a:rPr lang="en-US"/>
              <a:t>Rochester MakerSpace 2019</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1DA914-AF10-40ED-809F-873BC003367F}" type="datetime1">
              <a:rPr lang="en-US" smtClean="0"/>
              <a:t>7/14/2021</a:t>
            </a:fld>
            <a:endParaRPr lang="en-US" dirty="0"/>
          </a:p>
        </p:txBody>
      </p:sp>
      <p:sp>
        <p:nvSpPr>
          <p:cNvPr id="5" name="Footer Placeholder 4"/>
          <p:cNvSpPr>
            <a:spLocks noGrp="1"/>
          </p:cNvSpPr>
          <p:nvPr>
            <p:ph type="ftr" sz="quarter" idx="11"/>
          </p:nvPr>
        </p:nvSpPr>
        <p:spPr/>
        <p:txBody>
          <a:bodyPr/>
          <a:lstStyle/>
          <a:p>
            <a:r>
              <a:rPr lang="en-US"/>
              <a:t>Rochester MakerSpace 2019</a:t>
            </a:r>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F15697-1E0E-4154-BD03-5C8AE97FC665}" type="datetime1">
              <a:rPr lang="en-US" smtClean="0"/>
              <a:t>7/14/2021</a:t>
            </a:fld>
            <a:endParaRPr lang="en-US" dirty="0"/>
          </a:p>
        </p:txBody>
      </p:sp>
      <p:sp>
        <p:nvSpPr>
          <p:cNvPr id="6" name="Footer Placeholder 5"/>
          <p:cNvSpPr>
            <a:spLocks noGrp="1"/>
          </p:cNvSpPr>
          <p:nvPr>
            <p:ph type="ftr" sz="quarter" idx="11"/>
          </p:nvPr>
        </p:nvSpPr>
        <p:spPr/>
        <p:txBody>
          <a:bodyPr/>
          <a:lstStyle/>
          <a:p>
            <a:r>
              <a:rPr lang="en-US"/>
              <a:t>Rochester MakerSpace 2019</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C0545CB-6A7B-40EA-AB25-C2D74D0997BD}" type="datetime1">
              <a:rPr lang="en-US" smtClean="0"/>
              <a:t>7/14/2021</a:t>
            </a:fld>
            <a:endParaRPr lang="en-US" dirty="0"/>
          </a:p>
        </p:txBody>
      </p:sp>
      <p:sp>
        <p:nvSpPr>
          <p:cNvPr id="8" name="Footer Placeholder 7"/>
          <p:cNvSpPr>
            <a:spLocks noGrp="1"/>
          </p:cNvSpPr>
          <p:nvPr>
            <p:ph type="ftr" sz="quarter" idx="11"/>
          </p:nvPr>
        </p:nvSpPr>
        <p:spPr/>
        <p:txBody>
          <a:bodyPr/>
          <a:lstStyle/>
          <a:p>
            <a:r>
              <a:rPr lang="en-US"/>
              <a:t>Rochester MakerSpace 2019</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6F3B242-92FD-458A-B575-EFD7C034DE79}" type="datetime1">
              <a:rPr lang="en-US" smtClean="0"/>
              <a:t>7/14/2021</a:t>
            </a:fld>
            <a:endParaRPr lang="en-US" dirty="0"/>
          </a:p>
        </p:txBody>
      </p:sp>
      <p:sp>
        <p:nvSpPr>
          <p:cNvPr id="4" name="Footer Placeholder 3"/>
          <p:cNvSpPr>
            <a:spLocks noGrp="1"/>
          </p:cNvSpPr>
          <p:nvPr>
            <p:ph type="ftr" sz="quarter" idx="11"/>
          </p:nvPr>
        </p:nvSpPr>
        <p:spPr/>
        <p:txBody>
          <a:bodyPr/>
          <a:lstStyle/>
          <a:p>
            <a:r>
              <a:rPr lang="en-US"/>
              <a:t>Rochester MakerSpace 2019</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C34E49-9723-424E-8E99-747562F4CCD8}" type="datetime1">
              <a:rPr lang="en-US" smtClean="0"/>
              <a:t>7/14/2021</a:t>
            </a:fld>
            <a:endParaRPr lang="en-US" dirty="0"/>
          </a:p>
        </p:txBody>
      </p:sp>
      <p:sp>
        <p:nvSpPr>
          <p:cNvPr id="3" name="Footer Placeholder 2"/>
          <p:cNvSpPr>
            <a:spLocks noGrp="1"/>
          </p:cNvSpPr>
          <p:nvPr>
            <p:ph type="ftr" sz="quarter" idx="11"/>
          </p:nvPr>
        </p:nvSpPr>
        <p:spPr/>
        <p:txBody>
          <a:bodyPr/>
          <a:lstStyle/>
          <a:p>
            <a:r>
              <a:rPr lang="en-US"/>
              <a:t>Rochester MakerSpace 2019</a:t>
            </a:r>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6E4D46-697B-41D4-BFA6-43B410F3B65B}" type="datetime1">
              <a:rPr lang="en-US" smtClean="0"/>
              <a:t>7/14/2021</a:t>
            </a:fld>
            <a:endParaRPr lang="en-US" dirty="0"/>
          </a:p>
        </p:txBody>
      </p:sp>
      <p:sp>
        <p:nvSpPr>
          <p:cNvPr id="6" name="Footer Placeholder 5"/>
          <p:cNvSpPr>
            <a:spLocks noGrp="1"/>
          </p:cNvSpPr>
          <p:nvPr>
            <p:ph type="ftr" sz="quarter" idx="11"/>
          </p:nvPr>
        </p:nvSpPr>
        <p:spPr/>
        <p:txBody>
          <a:bodyPr/>
          <a:lstStyle/>
          <a:p>
            <a:r>
              <a:rPr lang="en-US"/>
              <a:t>Rochester MakerSpace 2019</a:t>
            </a:r>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6F7A30-26DA-4CD0-A6EE-C5929620741E}" type="datetime1">
              <a:rPr lang="en-US" smtClean="0"/>
              <a:t>7/14/2021</a:t>
            </a:fld>
            <a:endParaRPr lang="en-US" dirty="0"/>
          </a:p>
        </p:txBody>
      </p:sp>
      <p:sp>
        <p:nvSpPr>
          <p:cNvPr id="6" name="Footer Placeholder 5"/>
          <p:cNvSpPr>
            <a:spLocks noGrp="1"/>
          </p:cNvSpPr>
          <p:nvPr>
            <p:ph type="ftr" sz="quarter" idx="11"/>
          </p:nvPr>
        </p:nvSpPr>
        <p:spPr/>
        <p:txBody>
          <a:bodyPr/>
          <a:lstStyle/>
          <a:p>
            <a:r>
              <a:rPr lang="en-US"/>
              <a:t>Rochester MakerSpace 2019</a:t>
            </a:r>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DB7D68CB-0922-4C3F-8B66-08244DAE79F9}" type="datetime1">
              <a:rPr lang="en-US" smtClean="0"/>
              <a:t>7/14/2021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a:t>Rochester MakerSpace 2019</a:t>
            </a:r>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hd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pythonhosted.org/sense-hat/" TargetMode="External"/><Relationship Id="rId2" Type="http://schemas.openxmlformats.org/officeDocument/2006/relationships/hyperlink" Target="https://astro-pi.org/" TargetMode="Externa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trinket.io/sense-hat"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www.tightvnc.com/download.php" TargetMode="External"/><Relationship Id="rId2" Type="http://schemas.openxmlformats.org/officeDocument/2006/relationships/hyperlink" Target="https://www.realvnc.com/en/connect/download/viewer/" TargetMode="External"/><Relationship Id="rId1" Type="http://schemas.openxmlformats.org/officeDocument/2006/relationships/slideLayout" Target="../slideLayouts/slideLayout2.xml"/><Relationship Id="rId6" Type="http://schemas.openxmlformats.org/officeDocument/2006/relationships/hyperlink" Target="https://filezilla-project.org/" TargetMode="External"/><Relationship Id="rId5" Type="http://schemas.openxmlformats.org/officeDocument/2006/relationships/hyperlink" Target="https://winscp.net/eng/download.php" TargetMode="External"/><Relationship Id="rId4" Type="http://schemas.openxmlformats.org/officeDocument/2006/relationships/hyperlink" Target="https://www.putty.org/"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www.youtube.com/channel/UCu7_D0o48KbfhpEohoP7YSQ" TargetMode="External"/><Relationship Id="rId3" Type="http://schemas.openxmlformats.org/officeDocument/2006/relationships/hyperlink" Target="https://www.raspberrypi.org/documentation/usage/python/" TargetMode="External"/><Relationship Id="rId7" Type="http://schemas.openxmlformats.org/officeDocument/2006/relationships/hyperlink" Target="https://www.explainingcomputers.com/sbc.html" TargetMode="External"/><Relationship Id="rId2" Type="http://schemas.openxmlformats.org/officeDocument/2006/relationships/hyperlink" Target="https://www.raspberrypi.org/" TargetMode="External"/><Relationship Id="rId1" Type="http://schemas.openxmlformats.org/officeDocument/2006/relationships/slideLayout" Target="../slideLayouts/slideLayout2.xml"/><Relationship Id="rId6" Type="http://schemas.openxmlformats.org/officeDocument/2006/relationships/hyperlink" Target="https://dronebotworkshop.com/raspberry-pi-microcomputer/" TargetMode="External"/><Relationship Id="rId5" Type="http://schemas.openxmlformats.org/officeDocument/2006/relationships/hyperlink" Target="https://www.adafruit.com/category/105?gclid=Cj0KCQiA962BBhCzARIsAIpWEL1YEmA7k-jbQbsoDKZOApe8oyufKTMf4lNfXgVyIHtExK8ghNguFY8aAmpREALw_wcB" TargetMode="External"/><Relationship Id="rId10" Type="http://schemas.openxmlformats.org/officeDocument/2006/relationships/hyperlink" Target="https://www.youtube.com/watch?v=g-tSLJ3oFzE&amp;list=PL68Go3Wa2wAIPmz2KGwEbC7g9E6ZUgchJ" TargetMode="External"/><Relationship Id="rId4" Type="http://schemas.openxmlformats.org/officeDocument/2006/relationships/hyperlink" Target="http://www.elinux.org/" TargetMode="External"/><Relationship Id="rId9" Type="http://schemas.openxmlformats.org/officeDocument/2006/relationships/hyperlink" Target="https://toptechboy.com/raspberry-pi-with-linux-lesson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youtube.com/watch?v=N4mEzFDjqtA&amp;list=WL&amp;index=1&amp;t=1736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gpiozero.readthedocs.io/en/v1.3.1/" TargetMode="External"/><Relationship Id="rId2" Type="http://schemas.openxmlformats.org/officeDocument/2006/relationships/hyperlink" Target="https://sourceforge.net/p/raspberry-gpio-python/wiki/BasicUsage/" TargetMode="External"/><Relationship Id="rId1" Type="http://schemas.openxmlformats.org/officeDocument/2006/relationships/slideLayout" Target="../slideLayouts/slideLayout2.xml"/><Relationship Id="rId5" Type="http://schemas.openxmlformats.org/officeDocument/2006/relationships/hyperlink" Target="https://pythonhosted.org/RPIO/" TargetMode="External"/><Relationship Id="rId4" Type="http://schemas.openxmlformats.org/officeDocument/2006/relationships/hyperlink" Target="http://abyz.me.uk/rpi/pigpio/python.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www.youtube.com/watch?v=1fKH5PU9eck&amp;t=9s"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RochesterMakerSpace/Raspberry-Pi-class"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thonny.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raspberrypi.org/documentation/remote-access/web-server/apache.md" TargetMode="External"/><Relationship Id="rId2" Type="http://schemas.openxmlformats.org/officeDocument/2006/relationships/hyperlink" Target="https://github.com/e-tinkers/simple_httpserver" TargetMode="External"/><Relationship Id="rId1" Type="http://schemas.openxmlformats.org/officeDocument/2006/relationships/slideLayout" Target="../slideLayouts/slideLayout2.xml"/><Relationship Id="rId4" Type="http://schemas.openxmlformats.org/officeDocument/2006/relationships/hyperlink" Target="https://projects.raspberrypi.org/en/projects/python-web-server-with-flask/1"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roboticadiy.com/how-to-debounce-push-button-in-raspberry-pi-4/" TargetMode="External"/><Relationship Id="rId2" Type="http://schemas.openxmlformats.org/officeDocument/2006/relationships/hyperlink" Target="https://gpiozero.readthedocs.io/en/stable/api_input.html"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play.google.com/store/apps/details?id=com.stuffaboutcode.bluedot"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www.raspberrypi.org/software/" TargetMode="External"/><Relationship Id="rId2" Type="http://schemas.openxmlformats.org/officeDocument/2006/relationships/hyperlink" Target="https://www.raspberrypi.org/documentation/installation/installing-image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800" dirty="0"/>
              <a:t>Introduction to Raspberry Pi</a:t>
            </a:r>
          </a:p>
        </p:txBody>
      </p:sp>
      <p:sp>
        <p:nvSpPr>
          <p:cNvPr id="3" name="Subtitle 2"/>
          <p:cNvSpPr>
            <a:spLocks noGrp="1"/>
          </p:cNvSpPr>
          <p:nvPr>
            <p:ph type="subTitle" idx="1"/>
          </p:nvPr>
        </p:nvSpPr>
        <p:spPr/>
        <p:txBody>
          <a:bodyPr/>
          <a:lstStyle/>
          <a:p>
            <a:r>
              <a:rPr lang="en-US" dirty="0"/>
              <a:t>Rochester </a:t>
            </a:r>
            <a:r>
              <a:rPr lang="en-US" dirty="0" err="1"/>
              <a:t>MakerSpace</a:t>
            </a:r>
            <a:endParaRPr lang="en-US" dirty="0"/>
          </a:p>
          <a:p>
            <a:r>
              <a:rPr lang="en-US" dirty="0" smtClean="0"/>
              <a:t>2021</a:t>
            </a:r>
            <a:endParaRPr lang="en-US" dirty="0"/>
          </a:p>
        </p:txBody>
      </p:sp>
    </p:spTree>
    <p:extLst>
      <p:ext uri="{BB962C8B-B14F-4D97-AF65-F5344CB8AC3E}">
        <p14:creationId xmlns:p14="http://schemas.microsoft.com/office/powerpoint/2010/main" val="337859103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Sense HAT ($35)</a:t>
            </a:r>
            <a:endParaRPr lang="en-US" dirty="0"/>
          </a:p>
        </p:txBody>
      </p:sp>
      <p:sp>
        <p:nvSpPr>
          <p:cNvPr id="3" name="Content Placeholder 2"/>
          <p:cNvSpPr>
            <a:spLocks noGrp="1"/>
          </p:cNvSpPr>
          <p:nvPr>
            <p:ph idx="1"/>
          </p:nvPr>
        </p:nvSpPr>
        <p:spPr>
          <a:xfrm>
            <a:off x="1154954" y="2411506"/>
            <a:ext cx="5864411" cy="3980332"/>
          </a:xfrm>
        </p:spPr>
        <p:txBody>
          <a:bodyPr>
            <a:normAutofit fontScale="85000" lnSpcReduction="20000"/>
          </a:bodyPr>
          <a:lstStyle/>
          <a:p>
            <a:r>
              <a:rPr lang="en-US" dirty="0"/>
              <a:t>The Sense HAT is an add-on board for Raspberry Pi, made especially for the </a:t>
            </a:r>
            <a:r>
              <a:rPr lang="en-US" u="sng" dirty="0">
                <a:hlinkClick r:id="rId2"/>
              </a:rPr>
              <a:t>Astro Pi</a:t>
            </a:r>
            <a:r>
              <a:rPr lang="en-US" dirty="0"/>
              <a:t> mission – it launched to the International Space Station in December 2015 – and is now available to buy.</a:t>
            </a:r>
          </a:p>
          <a:p>
            <a:r>
              <a:rPr lang="en-US" dirty="0"/>
              <a:t>The Sense HAT has an 8×8 RGB LED matrix, a five-button joystick and includes the following sensors:</a:t>
            </a:r>
          </a:p>
          <a:p>
            <a:r>
              <a:rPr lang="en-US" dirty="0"/>
              <a:t>Gyroscope</a:t>
            </a:r>
          </a:p>
          <a:p>
            <a:r>
              <a:rPr lang="en-US" dirty="0"/>
              <a:t>Accelerometer</a:t>
            </a:r>
          </a:p>
          <a:p>
            <a:r>
              <a:rPr lang="en-US" dirty="0"/>
              <a:t>Magnetometer</a:t>
            </a:r>
          </a:p>
          <a:p>
            <a:r>
              <a:rPr lang="en-US" dirty="0"/>
              <a:t>Temperature</a:t>
            </a:r>
          </a:p>
          <a:p>
            <a:r>
              <a:rPr lang="en-US" dirty="0"/>
              <a:t>Barometric pressure</a:t>
            </a:r>
          </a:p>
          <a:p>
            <a:r>
              <a:rPr lang="en-US" dirty="0"/>
              <a:t>Humidity</a:t>
            </a:r>
          </a:p>
          <a:p>
            <a:r>
              <a:rPr lang="en-US" dirty="0"/>
              <a:t>We’ve also created a </a:t>
            </a:r>
            <a:r>
              <a:rPr lang="en-US" u="sng" dirty="0" smtClean="0">
                <a:hlinkClick r:id="rId3"/>
              </a:rPr>
              <a:t>https://pythonhosted.org/sense-hat/</a:t>
            </a:r>
            <a:r>
              <a:rPr lang="en-US" dirty="0"/>
              <a:t> providing easy access to everything on the board</a:t>
            </a:r>
            <a:r>
              <a:rPr lang="en-US" dirty="0" smtClean="0"/>
              <a:t>.</a:t>
            </a:r>
          </a:p>
          <a:p>
            <a:r>
              <a:rPr lang="en-US" dirty="0"/>
              <a:t>On-line emulator: </a:t>
            </a:r>
            <a:r>
              <a:rPr lang="en-US" dirty="0">
                <a:hlinkClick r:id="rId4"/>
              </a:rPr>
              <a:t>https://trinket.io/sense-hat</a:t>
            </a:r>
            <a:endParaRPr lang="en-US" dirty="0"/>
          </a:p>
          <a:p>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10</a:t>
            </a:fld>
            <a:endParaRPr lang="en-US" dirty="0"/>
          </a:p>
        </p:txBody>
      </p:sp>
      <p:pic>
        <p:nvPicPr>
          <p:cNvPr id="6" name="Picture 5"/>
          <p:cNvPicPr>
            <a:picLocks noChangeAspect="1"/>
          </p:cNvPicPr>
          <p:nvPr/>
        </p:nvPicPr>
        <p:blipFill>
          <a:blip r:embed="rId5"/>
          <a:stretch>
            <a:fillRect/>
          </a:stretch>
        </p:blipFill>
        <p:spPr>
          <a:xfrm>
            <a:off x="7519987" y="2603500"/>
            <a:ext cx="4162425" cy="3629025"/>
          </a:xfrm>
          <a:prstGeom prst="rect">
            <a:avLst/>
          </a:prstGeom>
        </p:spPr>
      </p:pic>
    </p:spTree>
    <p:extLst>
      <p:ext uri="{BB962C8B-B14F-4D97-AF65-F5344CB8AC3E}">
        <p14:creationId xmlns:p14="http://schemas.microsoft.com/office/powerpoint/2010/main" val="20508223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Raspberry Pi Pico ($4)</a:t>
            </a:r>
            <a:endParaRPr lang="en-US" dirty="0"/>
          </a:p>
        </p:txBody>
      </p:sp>
      <p:sp>
        <p:nvSpPr>
          <p:cNvPr id="3" name="Content Placeholder 2"/>
          <p:cNvSpPr>
            <a:spLocks noGrp="1"/>
          </p:cNvSpPr>
          <p:nvPr>
            <p:ph idx="1"/>
          </p:nvPr>
        </p:nvSpPr>
        <p:spPr>
          <a:xfrm>
            <a:off x="1154955" y="2428077"/>
            <a:ext cx="6378360" cy="3901005"/>
          </a:xfrm>
        </p:spPr>
        <p:txBody>
          <a:bodyPr>
            <a:normAutofit/>
          </a:bodyPr>
          <a:lstStyle/>
          <a:p>
            <a:r>
              <a:rPr lang="en-US" sz="1400" dirty="0" smtClean="0"/>
              <a:t>RP2040 microcontroller, Dual-core Arm Cortex-M0+, 133 </a:t>
            </a:r>
            <a:r>
              <a:rPr lang="en-US" sz="1400" dirty="0" err="1" smtClean="0"/>
              <a:t>Mhz</a:t>
            </a:r>
            <a:endParaRPr lang="en-US" sz="1400" dirty="0"/>
          </a:p>
          <a:p>
            <a:r>
              <a:rPr lang="en-US" sz="1400" dirty="0" smtClean="0"/>
              <a:t>264 Kb on-chip RAM</a:t>
            </a:r>
            <a:endParaRPr lang="en-US" sz="1400" dirty="0"/>
          </a:p>
          <a:p>
            <a:r>
              <a:rPr lang="en-US" sz="1400" dirty="0" smtClean="0"/>
              <a:t>2 Mb on-board QSPI Flash</a:t>
            </a:r>
            <a:endParaRPr lang="en-US" sz="1400" dirty="0"/>
          </a:p>
          <a:p>
            <a:r>
              <a:rPr lang="en-US" sz="1400" dirty="0" smtClean="0"/>
              <a:t>26 multifunction GPIO pins, including 3 analog inputs</a:t>
            </a:r>
            <a:endParaRPr lang="en-US" sz="1400" dirty="0"/>
          </a:p>
          <a:p>
            <a:r>
              <a:rPr lang="en-US" sz="1400" dirty="0" smtClean="0"/>
              <a:t>2 x UART, 2 x SPI controllers, 2 x I2C controllers, 16 PWM channels</a:t>
            </a:r>
            <a:endParaRPr lang="en-US" sz="1400" dirty="0"/>
          </a:p>
          <a:p>
            <a:r>
              <a:rPr lang="en-US" sz="1400" dirty="0" smtClean="0"/>
              <a:t>1 x USB 1.1 controller and PHY, with host and device support</a:t>
            </a:r>
            <a:endParaRPr lang="en-US" sz="1400" dirty="0"/>
          </a:p>
          <a:p>
            <a:r>
              <a:rPr lang="en-US" sz="1400" dirty="0" smtClean="0"/>
              <a:t>8 x Programmable I/O (PIO) state machine for custom peripheral support</a:t>
            </a:r>
            <a:endParaRPr lang="en-US" sz="1400" dirty="0"/>
          </a:p>
          <a:p>
            <a:r>
              <a:rPr lang="en-US" sz="1400" dirty="0" smtClean="0"/>
              <a:t>Drag-and-drop programming using mass storage over USB</a:t>
            </a:r>
            <a:endParaRPr lang="en-US" sz="1400" dirty="0"/>
          </a:p>
          <a:p>
            <a:r>
              <a:rPr lang="en-US" sz="1400" dirty="0" smtClean="0"/>
              <a:t>Temperature sensor</a:t>
            </a:r>
            <a:endParaRPr lang="en-US" sz="1400" dirty="0"/>
          </a:p>
          <a:p>
            <a:r>
              <a:rPr lang="en-US" sz="1400" dirty="0" smtClean="0"/>
              <a:t>Accelerated integer and floating-point libraries on-chip</a:t>
            </a:r>
            <a:endParaRPr lang="en-US" sz="1400"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p>
        </p:txBody>
      </p:sp>
      <p:sp>
        <p:nvSpPr>
          <p:cNvPr id="5" name="Slide Number Placeholder 4"/>
          <p:cNvSpPr>
            <a:spLocks noGrp="1"/>
          </p:cNvSpPr>
          <p:nvPr>
            <p:ph type="sldNum" sz="quarter" idx="12"/>
          </p:nvPr>
        </p:nvSpPr>
        <p:spPr/>
        <p:txBody>
          <a:bodyPr/>
          <a:lstStyle/>
          <a:p>
            <a:fld id="{D57F1E4F-1CFF-5643-939E-217C01CDF565}" type="slidenum">
              <a:rPr lang="en-US" smtClean="0"/>
              <a:pPr/>
              <a:t>11</a:t>
            </a:fld>
            <a:endParaRPr lang="en-US" dirty="0"/>
          </a:p>
        </p:txBody>
      </p:sp>
      <p:pic>
        <p:nvPicPr>
          <p:cNvPr id="6" name="Picture 5"/>
          <p:cNvPicPr>
            <a:picLocks noChangeAspect="1"/>
          </p:cNvPicPr>
          <p:nvPr/>
        </p:nvPicPr>
        <p:blipFill>
          <a:blip r:embed="rId2"/>
          <a:stretch>
            <a:fillRect/>
          </a:stretch>
        </p:blipFill>
        <p:spPr>
          <a:xfrm rot="5400000">
            <a:off x="7446114" y="3637812"/>
            <a:ext cx="4116161" cy="1696691"/>
          </a:xfrm>
          <a:prstGeom prst="rect">
            <a:avLst/>
          </a:prstGeom>
        </p:spPr>
      </p:pic>
    </p:spTree>
    <p:extLst>
      <p:ext uri="{BB962C8B-B14F-4D97-AF65-F5344CB8AC3E}">
        <p14:creationId xmlns:p14="http://schemas.microsoft.com/office/powerpoint/2010/main" val="30877972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Linux with GPIO!</a:t>
            </a:r>
          </a:p>
        </p:txBody>
      </p:sp>
      <p:sp>
        <p:nvSpPr>
          <p:cNvPr id="3" name="Content Placeholder 2"/>
          <p:cNvSpPr>
            <a:spLocks noGrp="1"/>
          </p:cNvSpPr>
          <p:nvPr>
            <p:ph idx="1"/>
          </p:nvPr>
        </p:nvSpPr>
        <p:spPr>
          <a:xfrm>
            <a:off x="1154955" y="2603500"/>
            <a:ext cx="3861662" cy="3416300"/>
          </a:xfrm>
        </p:spPr>
        <p:txBody>
          <a:bodyPr>
            <a:normAutofit/>
          </a:bodyPr>
          <a:lstStyle/>
          <a:p>
            <a:r>
              <a:rPr lang="en-US" dirty="0"/>
              <a:t>At </a:t>
            </a:r>
            <a:r>
              <a:rPr lang="en-US" dirty="0" smtClean="0"/>
              <a:t>1.4MHz</a:t>
            </a:r>
            <a:r>
              <a:rPr lang="en-US" dirty="0"/>
              <a:t>, quad-core and 1GB of RAM, </a:t>
            </a:r>
            <a:r>
              <a:rPr lang="en-US" dirty="0" err="1"/>
              <a:t>RPi</a:t>
            </a:r>
            <a:r>
              <a:rPr lang="en-US" dirty="0"/>
              <a:t> 3 B+ is a capable small Linux system</a:t>
            </a:r>
          </a:p>
          <a:p>
            <a:r>
              <a:rPr lang="en-US" dirty="0"/>
              <a:t>Raspberry Pi 4 offers a faster processor, two USB 3.0 ports, two (micro) HDMI ports, options of </a:t>
            </a:r>
            <a:r>
              <a:rPr lang="en-US" dirty="0" smtClean="0"/>
              <a:t>2GB</a:t>
            </a:r>
            <a:r>
              <a:rPr lang="en-US" dirty="0"/>
              <a:t>, </a:t>
            </a:r>
            <a:r>
              <a:rPr lang="en-US" dirty="0" smtClean="0"/>
              <a:t>4GB</a:t>
            </a:r>
            <a:r>
              <a:rPr lang="en-US" dirty="0"/>
              <a:t>, or </a:t>
            </a:r>
            <a:r>
              <a:rPr lang="en-US" dirty="0" smtClean="0"/>
              <a:t>8GB </a:t>
            </a:r>
            <a:r>
              <a:rPr lang="en-US" dirty="0"/>
              <a:t>of RAM</a:t>
            </a:r>
          </a:p>
          <a:p>
            <a:r>
              <a:rPr lang="en-US" dirty="0"/>
              <a:t>Both offer GPIO enabling the creation of different projects e.g., robots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5660" y="1316848"/>
            <a:ext cx="6229350" cy="5438775"/>
          </a:xfrm>
          <a:prstGeom prst="rect">
            <a:avLst/>
          </a:prstGeom>
        </p:spPr>
      </p:pic>
      <p:sp>
        <p:nvSpPr>
          <p:cNvPr id="5" name="Footer Placeholder 4">
            <a:extLst>
              <a:ext uri="{FF2B5EF4-FFF2-40B4-BE49-F238E27FC236}">
                <a16:creationId xmlns="" xmlns:a16="http://schemas.microsoft.com/office/drawing/2014/main" id="{538F1A3E-62B7-45C0-8B90-9B1148941FB6}"/>
              </a:ext>
            </a:extLst>
          </p:cNvPr>
          <p:cNvSpPr>
            <a:spLocks noGrp="1"/>
          </p:cNvSpPr>
          <p:nvPr>
            <p:ph type="ftr" sz="quarter" idx="11"/>
          </p:nvPr>
        </p:nvSpPr>
        <p:spPr/>
        <p:txBody>
          <a:bodyPr/>
          <a:lstStyle/>
          <a:p>
            <a:r>
              <a:rPr lang="en-US" dirty="0"/>
              <a:t>Rochester </a:t>
            </a:r>
            <a:r>
              <a:rPr lang="en-US" dirty="0" err="1"/>
              <a:t>MakerSpace</a:t>
            </a:r>
            <a:r>
              <a:rPr lang="en-US" dirty="0"/>
              <a:t> </a:t>
            </a:r>
            <a:r>
              <a:rPr lang="en-US" dirty="0" smtClean="0"/>
              <a:t>2021</a:t>
            </a:r>
            <a:endParaRPr lang="en-US" dirty="0"/>
          </a:p>
        </p:txBody>
      </p:sp>
      <p:sp>
        <p:nvSpPr>
          <p:cNvPr id="6" name="Slide Number Placeholder 5">
            <a:extLst>
              <a:ext uri="{FF2B5EF4-FFF2-40B4-BE49-F238E27FC236}">
                <a16:creationId xmlns="" xmlns:a16="http://schemas.microsoft.com/office/drawing/2014/main" id="{E1A731E7-0390-40F3-A8D3-E1F7F36FE185}"/>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14548956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Comparison vs. Arduino</a:t>
            </a:r>
          </a:p>
        </p:txBody>
      </p:sp>
      <p:sp>
        <p:nvSpPr>
          <p:cNvPr id="4" name="Content Placeholder 3"/>
          <p:cNvSpPr>
            <a:spLocks noGrp="1"/>
          </p:cNvSpPr>
          <p:nvPr>
            <p:ph sz="half" idx="1"/>
          </p:nvPr>
        </p:nvSpPr>
        <p:spPr/>
        <p:txBody>
          <a:bodyPr>
            <a:normAutofit/>
          </a:bodyPr>
          <a:lstStyle/>
          <a:p>
            <a:r>
              <a:rPr lang="en-US" dirty="0"/>
              <a:t>Pros</a:t>
            </a:r>
          </a:p>
          <a:p>
            <a:pPr lvl="1"/>
            <a:r>
              <a:rPr lang="en-US" dirty="0"/>
              <a:t>More RAM + Storage</a:t>
            </a:r>
          </a:p>
          <a:p>
            <a:pPr lvl="1"/>
            <a:r>
              <a:rPr lang="en-US" dirty="0"/>
              <a:t>More processing power</a:t>
            </a:r>
          </a:p>
          <a:p>
            <a:pPr lvl="1"/>
            <a:r>
              <a:rPr lang="en-US" dirty="0"/>
              <a:t>Debug in place</a:t>
            </a:r>
          </a:p>
          <a:p>
            <a:pPr lvl="1"/>
            <a:r>
              <a:rPr lang="en-US" dirty="0"/>
              <a:t>Multiple, concurrent programs</a:t>
            </a:r>
          </a:p>
          <a:p>
            <a:pPr lvl="1"/>
            <a:r>
              <a:rPr lang="en-US" dirty="0"/>
              <a:t>Built-in HDMI and camera interfaces</a:t>
            </a:r>
          </a:p>
          <a:p>
            <a:pPr lvl="1"/>
            <a:r>
              <a:rPr lang="en-US" dirty="0"/>
              <a:t>Built-in </a:t>
            </a:r>
            <a:r>
              <a:rPr lang="en-US" dirty="0" err="1"/>
              <a:t>WiFi</a:t>
            </a:r>
            <a:r>
              <a:rPr lang="en-US" dirty="0"/>
              <a:t> and Bluetooth </a:t>
            </a:r>
            <a:r>
              <a:rPr lang="en-US" dirty="0" err="1"/>
              <a:t>comms</a:t>
            </a:r>
            <a:endParaRPr lang="en-US" dirty="0"/>
          </a:p>
          <a:p>
            <a:pPr lvl="1"/>
            <a:r>
              <a:rPr lang="en-US" dirty="0"/>
              <a:t>Built-in Ethernet and 4 USB ports</a:t>
            </a:r>
          </a:p>
          <a:p>
            <a:pPr lvl="1"/>
            <a:r>
              <a:rPr lang="en-US" dirty="0"/>
              <a:t>Pluggable SD card to expand memory</a:t>
            </a:r>
          </a:p>
        </p:txBody>
      </p:sp>
      <p:sp>
        <p:nvSpPr>
          <p:cNvPr id="5" name="Content Placeholder 4"/>
          <p:cNvSpPr>
            <a:spLocks noGrp="1"/>
          </p:cNvSpPr>
          <p:nvPr>
            <p:ph sz="half" idx="2"/>
          </p:nvPr>
        </p:nvSpPr>
        <p:spPr/>
        <p:txBody>
          <a:bodyPr>
            <a:normAutofit/>
          </a:bodyPr>
          <a:lstStyle/>
          <a:p>
            <a:r>
              <a:rPr lang="en-US" dirty="0"/>
              <a:t>Cons</a:t>
            </a:r>
          </a:p>
          <a:p>
            <a:pPr lvl="1"/>
            <a:r>
              <a:rPr lang="en-US" dirty="0"/>
              <a:t>Non-real-time OS makes real-time programming impractical</a:t>
            </a:r>
          </a:p>
          <a:p>
            <a:pPr lvl="1"/>
            <a:r>
              <a:rPr lang="en-US" dirty="0"/>
              <a:t>Requires some understanding of Linux</a:t>
            </a:r>
          </a:p>
          <a:p>
            <a:pPr lvl="1"/>
            <a:r>
              <a:rPr lang="en-US" dirty="0"/>
              <a:t>Much more configuration required</a:t>
            </a:r>
          </a:p>
          <a:p>
            <a:pPr lvl="1"/>
            <a:r>
              <a:rPr lang="en-US" dirty="0"/>
              <a:t>More electrical power required</a:t>
            </a:r>
          </a:p>
          <a:p>
            <a:pPr lvl="1"/>
            <a:r>
              <a:rPr lang="en-US" dirty="0"/>
              <a:t>No Analog (A/D) inputs</a:t>
            </a:r>
          </a:p>
          <a:p>
            <a:pPr lvl="1"/>
            <a:r>
              <a:rPr lang="en-US" dirty="0"/>
              <a:t>Narrow input voltage tolerance</a:t>
            </a:r>
          </a:p>
          <a:p>
            <a:pPr lvl="1"/>
            <a:r>
              <a:rPr lang="en-US" dirty="0"/>
              <a:t>More </a:t>
            </a:r>
            <a:r>
              <a:rPr lang="en-US" dirty="0" smtClean="0"/>
              <a:t>expensive</a:t>
            </a:r>
          </a:p>
          <a:p>
            <a:pPr marL="457200" lvl="1" indent="0">
              <a:buNone/>
            </a:pPr>
            <a:endParaRPr lang="en-US" dirty="0"/>
          </a:p>
        </p:txBody>
      </p:sp>
      <p:sp>
        <p:nvSpPr>
          <p:cNvPr id="6" name="TextBox 5"/>
          <p:cNvSpPr txBox="1"/>
          <p:nvPr/>
        </p:nvSpPr>
        <p:spPr>
          <a:xfrm>
            <a:off x="3011647" y="6082573"/>
            <a:ext cx="8486815" cy="461665"/>
          </a:xfrm>
          <a:prstGeom prst="rect">
            <a:avLst/>
          </a:prstGeom>
          <a:noFill/>
        </p:spPr>
        <p:txBody>
          <a:bodyPr wrap="square" rtlCol="0">
            <a:spAutoFit/>
          </a:bodyPr>
          <a:lstStyle/>
          <a:p>
            <a:r>
              <a:rPr lang="en-US" sz="2400" b="1" dirty="0"/>
              <a:t>Bottom Line: Choose the right tool for the job</a:t>
            </a:r>
          </a:p>
        </p:txBody>
      </p:sp>
      <p:sp>
        <p:nvSpPr>
          <p:cNvPr id="3" name="Footer Placeholder 2">
            <a:extLst>
              <a:ext uri="{FF2B5EF4-FFF2-40B4-BE49-F238E27FC236}">
                <a16:creationId xmlns="" xmlns:a16="http://schemas.microsoft.com/office/drawing/2014/main" id="{DADEAE08-5C30-4988-BC51-82212638D973}"/>
              </a:ext>
            </a:extLst>
          </p:cNvPr>
          <p:cNvSpPr>
            <a:spLocks noGrp="1"/>
          </p:cNvSpPr>
          <p:nvPr>
            <p:ph type="ftr" sz="quarter" idx="11"/>
          </p:nvPr>
        </p:nvSpPr>
        <p:spPr/>
        <p:txBody>
          <a:bodyPr/>
          <a:lstStyle/>
          <a:p>
            <a:r>
              <a:rPr lang="en-US" dirty="0"/>
              <a:t>Rochester </a:t>
            </a:r>
            <a:r>
              <a:rPr lang="en-US" dirty="0" err="1"/>
              <a:t>MakerSpace</a:t>
            </a:r>
            <a:r>
              <a:rPr lang="en-US" dirty="0"/>
              <a:t> </a:t>
            </a:r>
            <a:r>
              <a:rPr lang="en-US" dirty="0" smtClean="0"/>
              <a:t>2021</a:t>
            </a:r>
            <a:endParaRPr lang="en-US" dirty="0"/>
          </a:p>
        </p:txBody>
      </p:sp>
      <p:sp>
        <p:nvSpPr>
          <p:cNvPr id="7" name="Slide Number Placeholder 6">
            <a:extLst>
              <a:ext uri="{FF2B5EF4-FFF2-40B4-BE49-F238E27FC236}">
                <a16:creationId xmlns="" xmlns:a16="http://schemas.microsoft.com/office/drawing/2014/main" id="{C7AC470B-906D-4460-960B-D4BA48604C14}"/>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27978441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Remote connections	</a:t>
            </a:r>
            <a:endParaRPr lang="en-US" dirty="0"/>
          </a:p>
        </p:txBody>
      </p:sp>
      <p:sp>
        <p:nvSpPr>
          <p:cNvPr id="3" name="Content Placeholder 2"/>
          <p:cNvSpPr>
            <a:spLocks noGrp="1"/>
          </p:cNvSpPr>
          <p:nvPr>
            <p:ph idx="1"/>
          </p:nvPr>
        </p:nvSpPr>
        <p:spPr>
          <a:xfrm>
            <a:off x="1154954" y="2258008"/>
            <a:ext cx="8825659" cy="4133830"/>
          </a:xfrm>
        </p:spPr>
        <p:txBody>
          <a:bodyPr>
            <a:normAutofit fontScale="62500" lnSpcReduction="20000"/>
          </a:bodyPr>
          <a:lstStyle/>
          <a:p>
            <a:r>
              <a:rPr lang="en-US" sz="1600" dirty="0" smtClean="0"/>
              <a:t>VNC (connection to user pi only)</a:t>
            </a:r>
          </a:p>
          <a:p>
            <a:pPr lvl="1"/>
            <a:r>
              <a:rPr lang="en-US" dirty="0" smtClean="0"/>
              <a:t>Enable VNC in Raspberry Pi Preferences-&gt;Raspberry Pi Configuration-&gt;Interfaces</a:t>
            </a:r>
          </a:p>
          <a:p>
            <a:pPr lvl="1"/>
            <a:r>
              <a:rPr lang="en-US" dirty="0" smtClean="0"/>
              <a:t>Install </a:t>
            </a:r>
            <a:r>
              <a:rPr lang="en-US" dirty="0" smtClean="0">
                <a:hlinkClick r:id="rId2"/>
              </a:rPr>
              <a:t>https://www.realvnc.com/en/connect/download/viewer/</a:t>
            </a:r>
            <a:r>
              <a:rPr lang="en-US" dirty="0" smtClean="0"/>
              <a:t> </a:t>
            </a:r>
            <a:r>
              <a:rPr lang="en-US" dirty="0"/>
              <a:t>o</a:t>
            </a:r>
            <a:r>
              <a:rPr lang="en-US" dirty="0" smtClean="0"/>
              <a:t>r </a:t>
            </a:r>
            <a:r>
              <a:rPr lang="en-US" dirty="0" smtClean="0">
                <a:hlinkClick r:id="rId3"/>
              </a:rPr>
              <a:t>https://www.tightvnc.com/download.php</a:t>
            </a:r>
            <a:r>
              <a:rPr lang="en-US" dirty="0" smtClean="0"/>
              <a:t> viewer on Windows</a:t>
            </a:r>
          </a:p>
          <a:p>
            <a:r>
              <a:rPr lang="en-US" sz="1600" dirty="0" smtClean="0"/>
              <a:t>Remote Desktop (connection to all users)</a:t>
            </a:r>
          </a:p>
          <a:p>
            <a:pPr lvl="1"/>
            <a:r>
              <a:rPr lang="en-US" dirty="0" smtClean="0"/>
              <a:t>Install </a:t>
            </a:r>
            <a:r>
              <a:rPr lang="en-US" dirty="0" err="1" smtClean="0"/>
              <a:t>xrdp</a:t>
            </a:r>
            <a:r>
              <a:rPr lang="en-US" dirty="0" smtClean="0"/>
              <a:t> on Raspberry Pi: </a:t>
            </a:r>
            <a:r>
              <a:rPr lang="en-US" dirty="0" smtClean="0">
                <a:latin typeface="Courier New" panose="02070309020205020404" pitchFamily="49" charset="0"/>
              </a:rPr>
              <a:t>sudo </a:t>
            </a:r>
            <a:r>
              <a:rPr lang="en-US" dirty="0">
                <a:latin typeface="Courier New" panose="02070309020205020404" pitchFamily="49" charset="0"/>
              </a:rPr>
              <a:t>apt-get install </a:t>
            </a:r>
            <a:r>
              <a:rPr lang="en-US" dirty="0" err="1" smtClean="0">
                <a:latin typeface="Courier New" panose="02070309020205020404" pitchFamily="49" charset="0"/>
              </a:rPr>
              <a:t>xrdp</a:t>
            </a:r>
            <a:endParaRPr lang="en-US" dirty="0" smtClean="0">
              <a:latin typeface="Courier New" panose="02070309020205020404" pitchFamily="49" charset="0"/>
            </a:endParaRPr>
          </a:p>
          <a:p>
            <a:pPr lvl="1"/>
            <a:r>
              <a:rPr lang="en-US" dirty="0" smtClean="0"/>
              <a:t>Connect from Windows using Remote Desktop</a:t>
            </a:r>
          </a:p>
          <a:p>
            <a:r>
              <a:rPr lang="en-US" sz="1600" dirty="0" smtClean="0"/>
              <a:t>Secure Shell</a:t>
            </a:r>
          </a:p>
          <a:p>
            <a:pPr lvl="1"/>
            <a:r>
              <a:rPr lang="en-US" dirty="0" smtClean="0"/>
              <a:t>Enable SSH in Raspberry Pi </a:t>
            </a:r>
            <a:r>
              <a:rPr lang="en-US" dirty="0"/>
              <a:t>Preferences-&gt;Raspberry Pi Configuration-&gt;</a:t>
            </a:r>
            <a:r>
              <a:rPr lang="en-US" dirty="0" smtClean="0"/>
              <a:t>Interfaces</a:t>
            </a:r>
          </a:p>
          <a:p>
            <a:pPr lvl="1"/>
            <a:r>
              <a:rPr lang="en-US" dirty="0" smtClean="0"/>
              <a:t>Enable </a:t>
            </a:r>
            <a:r>
              <a:rPr lang="en-US" dirty="0" err="1" smtClean="0"/>
              <a:t>OpenSSH</a:t>
            </a:r>
            <a:r>
              <a:rPr lang="en-US" dirty="0" smtClean="0"/>
              <a:t> client feature on Windows: Settings-&gt;Apps-&gt;Apps &amp; Features-&gt;Optional features</a:t>
            </a:r>
          </a:p>
          <a:p>
            <a:pPr lvl="1"/>
            <a:r>
              <a:rPr lang="en-US" dirty="0" smtClean="0"/>
              <a:t>Or </a:t>
            </a:r>
            <a:r>
              <a:rPr lang="en-US" dirty="0" smtClean="0">
                <a:hlinkClick r:id="rId4"/>
              </a:rPr>
              <a:t>https://www.putty.org/</a:t>
            </a:r>
            <a:r>
              <a:rPr lang="en-US" dirty="0" smtClean="0"/>
              <a:t> on Windows</a:t>
            </a:r>
          </a:p>
          <a:p>
            <a:r>
              <a:rPr lang="en-US" sz="1600" dirty="0" err="1"/>
              <a:t>s</a:t>
            </a:r>
            <a:r>
              <a:rPr lang="en-US" sz="1600" dirty="0" err="1" smtClean="0"/>
              <a:t>ftp</a:t>
            </a:r>
            <a:r>
              <a:rPr lang="en-US" sz="1600" dirty="0" smtClean="0"/>
              <a:t> (secure ftp to transfer files)</a:t>
            </a:r>
          </a:p>
          <a:p>
            <a:pPr lvl="1"/>
            <a:r>
              <a:rPr lang="en-US" dirty="0"/>
              <a:t>Enable SSH </a:t>
            </a:r>
            <a:r>
              <a:rPr lang="en-US" dirty="0" smtClean="0"/>
              <a:t>on Raspberry Pi </a:t>
            </a:r>
            <a:r>
              <a:rPr lang="en-US" dirty="0"/>
              <a:t>Preferences-&gt;Raspberry Pi Configuration-&gt;</a:t>
            </a:r>
            <a:r>
              <a:rPr lang="en-US" dirty="0" smtClean="0"/>
              <a:t>Interfaces</a:t>
            </a:r>
          </a:p>
          <a:p>
            <a:pPr lvl="1"/>
            <a:r>
              <a:rPr lang="en-US" dirty="0" smtClean="0"/>
              <a:t>Install </a:t>
            </a:r>
            <a:r>
              <a:rPr lang="en-US" dirty="0" smtClean="0">
                <a:hlinkClick r:id="rId5"/>
              </a:rPr>
              <a:t>https://winscp.net/eng/download.php</a:t>
            </a:r>
            <a:r>
              <a:rPr lang="en-US" dirty="0" smtClean="0"/>
              <a:t> or </a:t>
            </a:r>
            <a:r>
              <a:rPr lang="en-US" dirty="0" smtClean="0">
                <a:hlinkClick r:id="rId6"/>
              </a:rPr>
              <a:t>https://filezilla-project.org/</a:t>
            </a:r>
            <a:r>
              <a:rPr lang="en-US" dirty="0" smtClean="0"/>
              <a:t> on Windows</a:t>
            </a:r>
          </a:p>
          <a:p>
            <a:r>
              <a:rPr lang="en-US" sz="1600" dirty="0" smtClean="0"/>
              <a:t>Transfer files:</a:t>
            </a:r>
          </a:p>
          <a:p>
            <a:pPr lvl="1"/>
            <a:r>
              <a:rPr lang="en-US" dirty="0" smtClean="0"/>
              <a:t>USB flash drive</a:t>
            </a:r>
          </a:p>
          <a:p>
            <a:pPr lvl="1"/>
            <a:r>
              <a:rPr lang="en-US" dirty="0"/>
              <a:t>C</a:t>
            </a:r>
            <a:r>
              <a:rPr lang="en-US" dirty="0" smtClean="0"/>
              <a:t>loud storage service</a:t>
            </a:r>
            <a:endParaRPr lang="en-US" dirty="0"/>
          </a:p>
          <a:p>
            <a:pPr lvl="1"/>
            <a:endParaRPr lang="en-US" sz="1200" dirty="0" smtClean="0"/>
          </a:p>
          <a:p>
            <a:pPr lvl="1"/>
            <a:endParaRPr lang="en-US" sz="1200" dirty="0" smtClean="0"/>
          </a:p>
          <a:p>
            <a:pPr lvl="1"/>
            <a:endParaRPr lang="en-US" sz="1200" dirty="0" smtClean="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4611164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5" name="Content Placeholder 4"/>
          <p:cNvSpPr>
            <a:spLocks noGrp="1"/>
          </p:cNvSpPr>
          <p:nvPr>
            <p:ph idx="1"/>
          </p:nvPr>
        </p:nvSpPr>
        <p:spPr>
          <a:xfrm>
            <a:off x="474916" y="2402541"/>
            <a:ext cx="11259883" cy="4061013"/>
          </a:xfrm>
        </p:spPr>
        <p:txBody>
          <a:bodyPr>
            <a:normAutofit/>
          </a:bodyPr>
          <a:lstStyle/>
          <a:p>
            <a:r>
              <a:rPr lang="en-US" sz="1500" dirty="0" smtClean="0"/>
              <a:t>Raspberry Pi Foundation: </a:t>
            </a:r>
            <a:r>
              <a:rPr lang="en-US" sz="1500" dirty="0" smtClean="0">
                <a:hlinkClick r:id="rId2"/>
              </a:rPr>
              <a:t>https://www.raspberrypi.org/</a:t>
            </a:r>
            <a:endParaRPr lang="en-US" sz="1500" dirty="0" smtClean="0"/>
          </a:p>
          <a:p>
            <a:r>
              <a:rPr lang="en-US" sz="1500" dirty="0"/>
              <a:t>Python Introduction: </a:t>
            </a:r>
            <a:r>
              <a:rPr lang="en-US" sz="1500" dirty="0">
                <a:hlinkClick r:id="rId3"/>
              </a:rPr>
              <a:t>https://www.raspberrypi.org/documentation/usage/python/</a:t>
            </a:r>
            <a:endParaRPr lang="en-US" sz="1500" dirty="0" smtClean="0"/>
          </a:p>
          <a:p>
            <a:r>
              <a:rPr lang="en-US" sz="1500" dirty="0" smtClean="0"/>
              <a:t>Embedded Linux Wiki: </a:t>
            </a:r>
            <a:r>
              <a:rPr lang="en-US" sz="1500" dirty="0" smtClean="0">
                <a:hlinkClick r:id="rId4"/>
              </a:rPr>
              <a:t>www.elinux.org</a:t>
            </a:r>
            <a:endParaRPr lang="en-US" sz="1500" dirty="0"/>
          </a:p>
          <a:p>
            <a:r>
              <a:rPr lang="en-US" sz="1500" dirty="0" err="1" smtClean="0"/>
              <a:t>Adafruit</a:t>
            </a:r>
            <a:r>
              <a:rPr lang="en-US" sz="1500" dirty="0"/>
              <a:t>:</a:t>
            </a:r>
            <a:r>
              <a:rPr lang="en-US" sz="1500" dirty="0" smtClean="0"/>
              <a:t> </a:t>
            </a:r>
            <a:r>
              <a:rPr lang="en-US" sz="1500" dirty="0" smtClean="0">
                <a:hlinkClick r:id="rId5"/>
              </a:rPr>
              <a:t>https://www.adafruit.com/category/105?gclid=Cj0KCQiA962BBhCzARIsAIpWEL1YEmA7k-jbQbsoDKZOApe8oyufKTMf4lNfXgVyIHtExK8ghNguFY8aAmpREALw_wcB</a:t>
            </a:r>
            <a:endParaRPr lang="en-US" sz="1500" dirty="0"/>
          </a:p>
          <a:p>
            <a:r>
              <a:rPr lang="en-US" sz="1500" dirty="0" err="1" smtClean="0"/>
              <a:t>Dronebot</a:t>
            </a:r>
            <a:r>
              <a:rPr lang="en-US" sz="1500" dirty="0" smtClean="0"/>
              <a:t> Workshop: </a:t>
            </a:r>
            <a:r>
              <a:rPr lang="en-US" sz="1500" dirty="0" smtClean="0">
                <a:hlinkClick r:id="rId6"/>
              </a:rPr>
              <a:t>https://dronebotworkshop.com/raspberry-pi-microcomputer/</a:t>
            </a:r>
            <a:endParaRPr lang="en-US" sz="1500" dirty="0" smtClean="0"/>
          </a:p>
          <a:p>
            <a:r>
              <a:rPr lang="en-US" sz="1500" dirty="0" smtClean="0"/>
              <a:t>Explaining Computers: </a:t>
            </a:r>
            <a:r>
              <a:rPr lang="en-US" sz="1500" dirty="0" smtClean="0">
                <a:hlinkClick r:id="rId7"/>
              </a:rPr>
              <a:t>https://www.explainingcomputers.com/sbc.html</a:t>
            </a:r>
            <a:r>
              <a:rPr lang="en-US" sz="1500" dirty="0" smtClean="0"/>
              <a:t> </a:t>
            </a:r>
          </a:p>
          <a:p>
            <a:r>
              <a:rPr lang="en-US" sz="1500" dirty="0" smtClean="0"/>
              <a:t>Andreas </a:t>
            </a:r>
            <a:r>
              <a:rPr lang="en-US" sz="1500" dirty="0" err="1" smtClean="0"/>
              <a:t>Spiess</a:t>
            </a:r>
            <a:r>
              <a:rPr lang="en-US" sz="1500" dirty="0" smtClean="0"/>
              <a:t>: </a:t>
            </a:r>
            <a:r>
              <a:rPr lang="en-US" sz="1500" dirty="0" smtClean="0">
                <a:hlinkClick r:id="rId8"/>
              </a:rPr>
              <a:t>https://www.youtube.com/channel/UCu7_D0o48KbfhpEohoP7YSQ</a:t>
            </a:r>
            <a:endParaRPr lang="en-US" sz="1500" dirty="0" smtClean="0"/>
          </a:p>
          <a:p>
            <a:r>
              <a:rPr lang="en-US" sz="1500" dirty="0" smtClean="0"/>
              <a:t>Paul McWhorter: </a:t>
            </a:r>
            <a:r>
              <a:rPr lang="en-US" sz="1500" dirty="0" smtClean="0">
                <a:hlinkClick r:id="rId9"/>
              </a:rPr>
              <a:t>https://toptechboy.com/raspberry-pi-with-linux-lessons/</a:t>
            </a:r>
            <a:endParaRPr lang="en-US" sz="1500" dirty="0" smtClean="0"/>
          </a:p>
          <a:p>
            <a:r>
              <a:rPr lang="en-US" sz="1500" dirty="0" smtClean="0"/>
              <a:t>M </a:t>
            </a:r>
            <a:r>
              <a:rPr lang="en-US" sz="1500" dirty="0" err="1" smtClean="0"/>
              <a:t>Heidenreich</a:t>
            </a:r>
            <a:r>
              <a:rPr lang="en-US" sz="1500" dirty="0"/>
              <a:t>: </a:t>
            </a:r>
            <a:r>
              <a:rPr lang="en-US" sz="1500" dirty="0" smtClean="0">
                <a:hlinkClick r:id="rId10"/>
              </a:rPr>
              <a:t>https://www.youtube.com/watch?v=g-tSLJ3oFzE&amp;list=PL68Go3Wa2wAIPmz2KGwEbC7g9E6ZUgchJ</a:t>
            </a:r>
            <a:endParaRPr lang="en-US" sz="1500" dirty="0" smtClean="0"/>
          </a:p>
        </p:txBody>
      </p:sp>
      <p:sp>
        <p:nvSpPr>
          <p:cNvPr id="3" name="Footer Placeholder 2">
            <a:extLst>
              <a:ext uri="{FF2B5EF4-FFF2-40B4-BE49-F238E27FC236}">
                <a16:creationId xmlns="" xmlns:a16="http://schemas.microsoft.com/office/drawing/2014/main" id="{06B950DD-B67F-4970-84AB-1399722E2E8B}"/>
              </a:ext>
            </a:extLst>
          </p:cNvPr>
          <p:cNvSpPr>
            <a:spLocks noGrp="1"/>
          </p:cNvSpPr>
          <p:nvPr>
            <p:ph type="ftr" sz="quarter" idx="11"/>
          </p:nvPr>
        </p:nvSpPr>
        <p:spPr/>
        <p:txBody>
          <a:bodyPr/>
          <a:lstStyle/>
          <a:p>
            <a:r>
              <a:rPr lang="en-US" dirty="0"/>
              <a:t>Rochester </a:t>
            </a:r>
            <a:r>
              <a:rPr lang="en-US" dirty="0" err="1"/>
              <a:t>MakerSpace</a:t>
            </a:r>
            <a:r>
              <a:rPr lang="en-US" dirty="0"/>
              <a:t> </a:t>
            </a:r>
            <a:r>
              <a:rPr lang="en-US" dirty="0" smtClean="0"/>
              <a:t>2021</a:t>
            </a:r>
            <a:endParaRPr lang="en-US" dirty="0"/>
          </a:p>
        </p:txBody>
      </p:sp>
      <p:sp>
        <p:nvSpPr>
          <p:cNvPr id="4" name="Slide Number Placeholder 3">
            <a:extLst>
              <a:ext uri="{FF2B5EF4-FFF2-40B4-BE49-F238E27FC236}">
                <a16:creationId xmlns="" xmlns:a16="http://schemas.microsoft.com/office/drawing/2014/main" id="{362E236B-47B4-42DA-B86C-35256B18C197}"/>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4036519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a:t>
            </a:r>
            <a:r>
              <a:rPr lang="en-US" dirty="0" err="1" smtClean="0"/>
              <a:t>Quickstart</a:t>
            </a:r>
            <a:endParaRPr lang="en-US" dirty="0"/>
          </a:p>
        </p:txBody>
      </p:sp>
      <p:sp>
        <p:nvSpPr>
          <p:cNvPr id="3" name="Content Placeholder 2"/>
          <p:cNvSpPr>
            <a:spLocks noGrp="1"/>
          </p:cNvSpPr>
          <p:nvPr>
            <p:ph idx="1"/>
          </p:nvPr>
        </p:nvSpPr>
        <p:spPr>
          <a:xfrm>
            <a:off x="478971" y="2603500"/>
            <a:ext cx="11201399" cy="3416300"/>
          </a:xfrm>
        </p:spPr>
        <p:txBody>
          <a:bodyPr>
            <a:normAutofit fontScale="92500" lnSpcReduction="20000"/>
          </a:bodyPr>
          <a:lstStyle/>
          <a:p>
            <a:r>
              <a:rPr lang="en-US" dirty="0" err="1" smtClean="0"/>
              <a:t>Thonny</a:t>
            </a:r>
            <a:r>
              <a:rPr lang="en-US" dirty="0" smtClean="0"/>
              <a:t> IDE for Python development. Python 3.7.x in right hand corner.</a:t>
            </a:r>
          </a:p>
          <a:p>
            <a:r>
              <a:rPr lang="en-US" dirty="0"/>
              <a:t>i</a:t>
            </a:r>
            <a:r>
              <a:rPr lang="en-US" dirty="0" smtClean="0"/>
              <a:t>mport statement to import modules into the program to expand functionality.</a:t>
            </a:r>
          </a:p>
          <a:p>
            <a:r>
              <a:rPr lang="en-US" dirty="0" smtClean="0"/>
              <a:t>Comments: “#” or ‘’’ multiline ‘’’</a:t>
            </a:r>
          </a:p>
          <a:p>
            <a:r>
              <a:rPr lang="en-US" dirty="0" smtClean="0"/>
              <a:t>Variables used to store values. Must start with a letter or “_”. Convention: use “_” between words</a:t>
            </a:r>
          </a:p>
          <a:p>
            <a:r>
              <a:rPr lang="en-US" dirty="0" smtClean="0"/>
              <a:t>5 main data types: Numbers, Strings, Lists, Tuples, Dictionaries</a:t>
            </a:r>
          </a:p>
          <a:p>
            <a:r>
              <a:rPr lang="en-US" dirty="0" smtClean="0"/>
              <a:t>7 arithmetic operators: + - * / % ** //. * / perform before + /. Use () for clarity.</a:t>
            </a:r>
          </a:p>
          <a:p>
            <a:r>
              <a:rPr lang="en-US" dirty="0" smtClean="0"/>
              <a:t>f string: new (Python 3.6) way to format strings</a:t>
            </a:r>
          </a:p>
          <a:p>
            <a:r>
              <a:rPr lang="en-US" dirty="0"/>
              <a:t>Lists: define with [ ], access with </a:t>
            </a:r>
            <a:r>
              <a:rPr lang="en-US" dirty="0" err="1"/>
              <a:t>list_name</a:t>
            </a:r>
            <a:r>
              <a:rPr lang="en-US" dirty="0"/>
              <a:t>[0], </a:t>
            </a:r>
            <a:r>
              <a:rPr lang="en-US" dirty="0" err="1"/>
              <a:t>list_name</a:t>
            </a:r>
            <a:r>
              <a:rPr lang="en-US" dirty="0"/>
              <a:t>[</a:t>
            </a:r>
            <a:r>
              <a:rPr lang="en-US" dirty="0" err="1"/>
              <a:t>start:end</a:t>
            </a:r>
            <a:r>
              <a:rPr lang="en-US" dirty="0"/>
              <a:t>], append() to add to </a:t>
            </a:r>
            <a:r>
              <a:rPr lang="en-US" dirty="0" smtClean="0"/>
              <a:t>list</a:t>
            </a:r>
          </a:p>
          <a:p>
            <a:r>
              <a:rPr lang="en-US" dirty="0"/>
              <a:t>Tuples: like list but can’t change values. Use () instead of []. Can convert to list to change</a:t>
            </a:r>
          </a:p>
          <a:p>
            <a:r>
              <a:rPr lang="en-US" dirty="0"/>
              <a:t>Dictionary: key value pair. Use {&lt;key1&gt;:&lt;value1&gt;, &lt;key2&gt;:value2, </a:t>
            </a:r>
            <a:r>
              <a:rPr lang="en-US" dirty="0" err="1"/>
              <a:t>etc</a:t>
            </a:r>
            <a:r>
              <a:rPr lang="en-US" dirty="0"/>
              <a:t>}</a:t>
            </a:r>
          </a:p>
          <a:p>
            <a:endParaRPr lang="en-US" dirty="0"/>
          </a:p>
          <a:p>
            <a:endParaRPr lang="en-US" dirty="0" smtClean="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690273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a:t>
            </a:r>
            <a:r>
              <a:rPr lang="en-US" dirty="0" err="1" smtClean="0"/>
              <a:t>Quickstart</a:t>
            </a:r>
            <a:endParaRPr lang="en-US" dirty="0"/>
          </a:p>
        </p:txBody>
      </p:sp>
      <p:sp>
        <p:nvSpPr>
          <p:cNvPr id="3" name="Content Placeholder 2"/>
          <p:cNvSpPr>
            <a:spLocks noGrp="1"/>
          </p:cNvSpPr>
          <p:nvPr>
            <p:ph idx="1"/>
          </p:nvPr>
        </p:nvSpPr>
        <p:spPr>
          <a:xfrm>
            <a:off x="561110" y="2625272"/>
            <a:ext cx="11173690" cy="3416300"/>
          </a:xfrm>
        </p:spPr>
        <p:txBody>
          <a:bodyPr>
            <a:normAutofit lnSpcReduction="10000"/>
          </a:bodyPr>
          <a:lstStyle/>
          <a:p>
            <a:r>
              <a:rPr lang="en-US" dirty="0" smtClean="0"/>
              <a:t>Conditionals: if else </a:t>
            </a:r>
            <a:r>
              <a:rPr lang="en-US" dirty="0" err="1" smtClean="0"/>
              <a:t>elif</a:t>
            </a:r>
            <a:r>
              <a:rPr lang="en-US" dirty="0" smtClean="0"/>
              <a:t>. Logical operators: and or not</a:t>
            </a:r>
          </a:p>
          <a:p>
            <a:r>
              <a:rPr lang="en-US" dirty="0" smtClean="0"/>
              <a:t>Looping: perform an action a set number of times: for &lt;</a:t>
            </a:r>
            <a:r>
              <a:rPr lang="en-US" dirty="0" err="1" smtClean="0"/>
              <a:t>var</a:t>
            </a:r>
            <a:r>
              <a:rPr lang="en-US" dirty="0" smtClean="0"/>
              <a:t>&gt; in range(0, 10):</a:t>
            </a:r>
          </a:p>
          <a:p>
            <a:r>
              <a:rPr lang="en-US" dirty="0" smtClean="0"/>
              <a:t>Looping: perform repeated action but know when will end: while(&lt;conditional&gt;):</a:t>
            </a:r>
          </a:p>
          <a:p>
            <a:r>
              <a:rPr lang="en-US" dirty="0" smtClean="0"/>
              <a:t>Functions: reuse code. </a:t>
            </a:r>
            <a:r>
              <a:rPr lang="en-US" dirty="0" err="1" smtClean="0"/>
              <a:t>def</a:t>
            </a:r>
            <a:r>
              <a:rPr lang="en-US" dirty="0" smtClean="0"/>
              <a:t> </a:t>
            </a:r>
            <a:r>
              <a:rPr lang="en-US" dirty="0" err="1" smtClean="0"/>
              <a:t>fun_name</a:t>
            </a:r>
            <a:r>
              <a:rPr lang="en-US" dirty="0" smtClean="0"/>
              <a:t>():</a:t>
            </a:r>
          </a:p>
          <a:p>
            <a:r>
              <a:rPr lang="en-US" dirty="0" smtClean="0"/>
              <a:t>File I/O: write and read to file system</a:t>
            </a:r>
          </a:p>
          <a:p>
            <a:r>
              <a:rPr lang="en-US" dirty="0" smtClean="0"/>
              <a:t>List module functions from &gt;&gt;&gt; prompt: </a:t>
            </a:r>
            <a:r>
              <a:rPr lang="en-US" dirty="0" err="1" smtClean="0"/>
              <a:t>dir</a:t>
            </a:r>
            <a:r>
              <a:rPr lang="en-US" dirty="0" smtClean="0"/>
              <a:t>(&lt;module&gt; or &lt;variable&gt;)</a:t>
            </a:r>
          </a:p>
          <a:p>
            <a:r>
              <a:rPr lang="en-US" dirty="0" smtClean="0"/>
              <a:t>List help on a module function from &gt;&gt;&gt; prompt: help(</a:t>
            </a:r>
            <a:r>
              <a:rPr lang="en-US" dirty="0" err="1" smtClean="0"/>
              <a:t>module.function</a:t>
            </a:r>
            <a:r>
              <a:rPr lang="en-US" dirty="0" smtClean="0"/>
              <a:t>)</a:t>
            </a:r>
          </a:p>
          <a:p>
            <a:pPr marL="0" indent="0">
              <a:buNone/>
            </a:pPr>
            <a:endParaRPr lang="en-US" dirty="0" smtClean="0"/>
          </a:p>
          <a:p>
            <a:pPr marL="0" indent="0">
              <a:buNone/>
            </a:pPr>
            <a:r>
              <a:rPr lang="en-US" dirty="0"/>
              <a:t>More info: </a:t>
            </a:r>
            <a:r>
              <a:rPr lang="en-US" dirty="0">
                <a:hlinkClick r:id="rId2"/>
              </a:rPr>
              <a:t>https://www.youtube.com/watch?v=N4mEzFDjqtA&amp;list=WL&amp;index=1&amp;t=1736s</a:t>
            </a:r>
            <a:endParaRPr lang="en-US" dirty="0"/>
          </a:p>
          <a:p>
            <a:pPr marL="0" indent="0">
              <a:buNone/>
            </a:pP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41273740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GPIO Libraries</a:t>
            </a:r>
            <a:endParaRPr lang="en-US" dirty="0"/>
          </a:p>
        </p:txBody>
      </p:sp>
      <p:sp>
        <p:nvSpPr>
          <p:cNvPr id="3" name="Content Placeholder 2"/>
          <p:cNvSpPr>
            <a:spLocks noGrp="1"/>
          </p:cNvSpPr>
          <p:nvPr>
            <p:ph idx="1"/>
          </p:nvPr>
        </p:nvSpPr>
        <p:spPr>
          <a:xfrm>
            <a:off x="1154954" y="2303929"/>
            <a:ext cx="8825659" cy="4087909"/>
          </a:xfrm>
        </p:spPr>
        <p:txBody>
          <a:bodyPr>
            <a:noAutofit/>
          </a:bodyPr>
          <a:lstStyle/>
          <a:p>
            <a:r>
              <a:rPr lang="en-US" sz="1200" dirty="0" err="1" smtClean="0"/>
              <a:t>RPi.GPIO</a:t>
            </a:r>
            <a:r>
              <a:rPr lang="en-US" sz="1200" dirty="0"/>
              <a:t>: </a:t>
            </a:r>
            <a:r>
              <a:rPr lang="en-US" sz="1200" dirty="0">
                <a:hlinkClick r:id="rId2"/>
              </a:rPr>
              <a:t>https://sourceforge.net/p/raspberry-gpio-python/wiki/BasicUsage</a:t>
            </a:r>
            <a:r>
              <a:rPr lang="en-US" sz="1200" dirty="0" smtClean="0">
                <a:hlinkClick r:id="rId2"/>
              </a:rPr>
              <a:t>/</a:t>
            </a:r>
            <a:endParaRPr lang="en-US" sz="1200" dirty="0" smtClean="0"/>
          </a:p>
          <a:p>
            <a:pPr lvl="1"/>
            <a:r>
              <a:rPr lang="en-US" sz="1200" dirty="0" smtClean="0"/>
              <a:t>First and most popular. </a:t>
            </a:r>
          </a:p>
          <a:p>
            <a:r>
              <a:rPr lang="en-US" sz="1200" dirty="0" smtClean="0"/>
              <a:t>gpiozero</a:t>
            </a:r>
            <a:r>
              <a:rPr lang="en-US" sz="1200" dirty="0"/>
              <a:t>: </a:t>
            </a:r>
            <a:r>
              <a:rPr lang="en-US" sz="1200" dirty="0">
                <a:hlinkClick r:id="rId3"/>
              </a:rPr>
              <a:t>https://gpiozero.readthedocs.io/en/v1.3.1</a:t>
            </a:r>
            <a:r>
              <a:rPr lang="en-US" sz="1200" dirty="0"/>
              <a:t>/</a:t>
            </a:r>
            <a:endParaRPr lang="en-US" sz="1200" dirty="0" smtClean="0"/>
          </a:p>
          <a:p>
            <a:pPr lvl="1"/>
            <a:r>
              <a:rPr lang="en-US" sz="1200" dirty="0" smtClean="0"/>
              <a:t>Designed for ease of use.</a:t>
            </a:r>
          </a:p>
          <a:p>
            <a:pPr lvl="1"/>
            <a:r>
              <a:rPr lang="en-US" sz="1200" dirty="0" smtClean="0"/>
              <a:t>Built on </a:t>
            </a:r>
            <a:r>
              <a:rPr lang="en-US" sz="1200" dirty="0" err="1" smtClean="0"/>
              <a:t>RPi.GPIO</a:t>
            </a:r>
            <a:endParaRPr lang="en-US" sz="1200" dirty="0" smtClean="0"/>
          </a:p>
          <a:p>
            <a:pPr lvl="1"/>
            <a:r>
              <a:rPr lang="en-US" sz="1200" dirty="0" smtClean="0"/>
              <a:t>GPIO cleanup on normal program end</a:t>
            </a:r>
          </a:p>
          <a:p>
            <a:r>
              <a:rPr lang="en-US" sz="1200" dirty="0" err="1"/>
              <a:t>p</a:t>
            </a:r>
            <a:r>
              <a:rPr lang="en-US" sz="1200" dirty="0" err="1" smtClean="0"/>
              <a:t>igpio</a:t>
            </a:r>
            <a:r>
              <a:rPr lang="en-US" sz="1200" dirty="0"/>
              <a:t>: </a:t>
            </a:r>
            <a:r>
              <a:rPr lang="en-US" sz="1200" dirty="0">
                <a:hlinkClick r:id="rId4"/>
              </a:rPr>
              <a:t>http://abyz.me.uk/rpi/pigpio/python.html</a:t>
            </a:r>
            <a:endParaRPr lang="en-US" sz="1200" dirty="0" smtClean="0"/>
          </a:p>
          <a:p>
            <a:pPr lvl="1"/>
            <a:r>
              <a:rPr lang="en-US" sz="1200" dirty="0" smtClean="0"/>
              <a:t>Talks to </a:t>
            </a:r>
            <a:r>
              <a:rPr lang="en-US" sz="1200" dirty="0" err="1" smtClean="0"/>
              <a:t>pigpio</a:t>
            </a:r>
            <a:r>
              <a:rPr lang="en-US" sz="1200" dirty="0" smtClean="0"/>
              <a:t> daemon</a:t>
            </a:r>
          </a:p>
          <a:p>
            <a:pPr lvl="1"/>
            <a:r>
              <a:rPr lang="en-US" sz="1200" dirty="0" smtClean="0"/>
              <a:t>Remote manipulation of GPIO</a:t>
            </a:r>
          </a:p>
          <a:p>
            <a:r>
              <a:rPr lang="en-US" sz="1200" dirty="0"/>
              <a:t>RPIO: </a:t>
            </a:r>
            <a:r>
              <a:rPr lang="en-US" sz="1200" dirty="0">
                <a:hlinkClick r:id="rId5"/>
              </a:rPr>
              <a:t>https://pythonhosted.org/RPIO/</a:t>
            </a:r>
            <a:endParaRPr lang="en-US" sz="1200" dirty="0"/>
          </a:p>
          <a:p>
            <a:pPr lvl="1"/>
            <a:r>
              <a:rPr lang="en-US" sz="1200" dirty="0"/>
              <a:t>Hardware PWM</a:t>
            </a:r>
          </a:p>
          <a:p>
            <a:pPr lvl="1"/>
            <a:r>
              <a:rPr lang="en-US" sz="1200" dirty="0"/>
              <a:t>TCP socket interrupts</a:t>
            </a:r>
            <a:endParaRPr lang="en-US" sz="1200" dirty="0" smtClean="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16319263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 – Blink LED</a:t>
            </a:r>
            <a:endParaRPr lang="en-US" dirty="0"/>
          </a:p>
        </p:txBody>
      </p:sp>
      <p:sp>
        <p:nvSpPr>
          <p:cNvPr id="3" name="Content Placeholder 2"/>
          <p:cNvSpPr>
            <a:spLocks noGrp="1"/>
          </p:cNvSpPr>
          <p:nvPr>
            <p:ph idx="1"/>
          </p:nvPr>
        </p:nvSpPr>
        <p:spPr>
          <a:xfrm>
            <a:off x="921872" y="2540747"/>
            <a:ext cx="10552952" cy="3416300"/>
          </a:xfrm>
        </p:spPr>
        <p:txBody>
          <a:bodyPr>
            <a:normAutofit lnSpcReduction="10000"/>
          </a:bodyPr>
          <a:lstStyle/>
          <a:p>
            <a:r>
              <a:rPr lang="en-US" dirty="0" smtClean="0"/>
              <a:t>Blink LED</a:t>
            </a:r>
          </a:p>
          <a:p>
            <a:pPr lvl="1"/>
            <a:r>
              <a:rPr lang="en-US" dirty="0"/>
              <a:t>Hook up LED circuit (see subsequent slide)</a:t>
            </a:r>
          </a:p>
          <a:p>
            <a:pPr lvl="1"/>
            <a:r>
              <a:rPr lang="en-US" dirty="0" smtClean="0"/>
              <a:t>Programming-&gt;</a:t>
            </a:r>
            <a:r>
              <a:rPr lang="en-US" dirty="0" err="1" smtClean="0"/>
              <a:t>Thonny</a:t>
            </a:r>
            <a:r>
              <a:rPr lang="en-US" dirty="0" smtClean="0"/>
              <a:t> Python IDE</a:t>
            </a:r>
          </a:p>
          <a:p>
            <a:pPr lvl="1"/>
            <a:r>
              <a:rPr lang="en-US" dirty="0" smtClean="0"/>
              <a:t>File-&gt;New</a:t>
            </a:r>
          </a:p>
          <a:p>
            <a:pPr lvl="1"/>
            <a:r>
              <a:rPr lang="en-US" dirty="0" smtClean="0"/>
              <a:t>Type in code found in subsequent slide</a:t>
            </a:r>
          </a:p>
          <a:p>
            <a:pPr lvl="1"/>
            <a:r>
              <a:rPr lang="en-US" dirty="0" err="1" smtClean="0"/>
              <a:t>Thonny</a:t>
            </a:r>
            <a:r>
              <a:rPr lang="en-US" dirty="0" smtClean="0"/>
              <a:t> will ask for file name and location when running for first time. Save to Maker/Documents/RaspberryPiClass/my_blink.py</a:t>
            </a:r>
          </a:p>
          <a:p>
            <a:pPr lvl="1"/>
            <a:endParaRPr lang="en-US" dirty="0"/>
          </a:p>
          <a:p>
            <a:pPr marL="457200" lvl="1" indent="0">
              <a:buNone/>
            </a:pPr>
            <a:r>
              <a:rPr lang="en-US" dirty="0" smtClean="0"/>
              <a:t>This program blinks a led connected to GPIO21 (board pin 40) forever, on for 1 second and off for 1 second. It uses the gpiozero library.</a:t>
            </a: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17262571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Objectives</a:t>
            </a:r>
            <a:endParaRPr lang="en-US" dirty="0"/>
          </a:p>
        </p:txBody>
      </p:sp>
      <p:sp>
        <p:nvSpPr>
          <p:cNvPr id="3" name="Content Placeholder 2"/>
          <p:cNvSpPr>
            <a:spLocks noGrp="1"/>
          </p:cNvSpPr>
          <p:nvPr>
            <p:ph idx="1"/>
          </p:nvPr>
        </p:nvSpPr>
        <p:spPr>
          <a:xfrm>
            <a:off x="1154954" y="2603500"/>
            <a:ext cx="10319870" cy="3416300"/>
          </a:xfrm>
        </p:spPr>
        <p:txBody>
          <a:bodyPr>
            <a:normAutofit lnSpcReduction="10000"/>
          </a:bodyPr>
          <a:lstStyle/>
          <a:p>
            <a:pPr marL="514350" indent="-514350">
              <a:buFont typeface="+mj-lt"/>
              <a:buAutoNum type="arabicPeriod"/>
            </a:pPr>
            <a:r>
              <a:rPr lang="en-US" dirty="0"/>
              <a:t>Become familiar with </a:t>
            </a:r>
            <a:r>
              <a:rPr lang="en-US" dirty="0" smtClean="0"/>
              <a:t>Raspberry Pi </a:t>
            </a:r>
            <a:r>
              <a:rPr lang="en-US" dirty="0"/>
              <a:t>hardware and software</a:t>
            </a:r>
          </a:p>
          <a:p>
            <a:pPr marL="514350" indent="-514350">
              <a:buFont typeface="+mj-lt"/>
              <a:buAutoNum type="arabicPeriod"/>
            </a:pPr>
            <a:r>
              <a:rPr lang="en-US" dirty="0"/>
              <a:t>Be aware of the range of </a:t>
            </a:r>
            <a:r>
              <a:rPr lang="en-US" dirty="0" smtClean="0"/>
              <a:t>Raspberry Pi boards</a:t>
            </a:r>
            <a:endParaRPr lang="en-US" dirty="0"/>
          </a:p>
          <a:p>
            <a:pPr marL="514350" indent="-514350">
              <a:buFont typeface="+mj-lt"/>
              <a:buAutoNum type="arabicPeriod"/>
            </a:pPr>
            <a:r>
              <a:rPr lang="en-US" dirty="0"/>
              <a:t>Understand how to create and run a program on an </a:t>
            </a:r>
            <a:r>
              <a:rPr lang="en-US" dirty="0" smtClean="0"/>
              <a:t>Raspberry Pi</a:t>
            </a:r>
          </a:p>
          <a:p>
            <a:pPr marL="514350" indent="-514350">
              <a:buFont typeface="+mj-lt"/>
              <a:buAutoNum type="arabicPeriod"/>
            </a:pPr>
            <a:r>
              <a:rPr lang="en-US" dirty="0" smtClean="0"/>
              <a:t>Provide basic Python programing syntax</a:t>
            </a:r>
            <a:endParaRPr lang="en-US" dirty="0"/>
          </a:p>
          <a:p>
            <a:pPr marL="514350" indent="-514350">
              <a:buFont typeface="+mj-lt"/>
              <a:buAutoNum type="arabicPeriod"/>
            </a:pPr>
            <a:r>
              <a:rPr lang="en-US" dirty="0"/>
              <a:t>Understand how to control a simple circuit from an </a:t>
            </a:r>
            <a:r>
              <a:rPr lang="en-US" dirty="0" smtClean="0"/>
              <a:t>Raspberry Pi</a:t>
            </a:r>
          </a:p>
          <a:p>
            <a:pPr marL="514350" indent="-514350">
              <a:buFont typeface="+mj-lt"/>
              <a:buAutoNum type="arabicPeriod"/>
            </a:pPr>
            <a:r>
              <a:rPr lang="en-US" dirty="0" smtClean="0"/>
              <a:t>Understand cautions when using General Purpose </a:t>
            </a:r>
            <a:r>
              <a:rPr lang="en-US" dirty="0" err="1" smtClean="0"/>
              <a:t>Input/Output</a:t>
            </a:r>
            <a:r>
              <a:rPr lang="en-US" dirty="0" smtClean="0"/>
              <a:t> pins (GPIO)</a:t>
            </a:r>
          </a:p>
          <a:p>
            <a:pPr marL="514350" indent="-514350">
              <a:buFont typeface="+mj-lt"/>
              <a:buAutoNum type="arabicPeriod"/>
            </a:pPr>
            <a:r>
              <a:rPr lang="en-US" dirty="0" smtClean="0"/>
              <a:t>Understand proper Shutdown procedure</a:t>
            </a:r>
          </a:p>
          <a:p>
            <a:pPr marL="514350" indent="-514350">
              <a:buFont typeface="+mj-lt"/>
              <a:buAutoNum type="arabicPeriod"/>
            </a:pPr>
            <a:r>
              <a:rPr lang="en-US" dirty="0" smtClean="0"/>
              <a:t>Provide advanced projects for continued learning</a:t>
            </a:r>
            <a:endParaRPr lang="en-US" dirty="0"/>
          </a:p>
          <a:p>
            <a:pPr marL="514350" indent="-514350">
              <a:buFont typeface="+mj-lt"/>
              <a:buAutoNum type="arabicPeriod"/>
            </a:pPr>
            <a:r>
              <a:rPr lang="en-US" dirty="0" smtClean="0"/>
              <a:t>Provide </a:t>
            </a:r>
            <a:r>
              <a:rPr lang="en-US" dirty="0"/>
              <a:t>list of resources for learning more </a:t>
            </a:r>
          </a:p>
          <a:p>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36560624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Blink LED Hookup</a:t>
            </a: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20</a:t>
            </a:fld>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3648" y="2340527"/>
            <a:ext cx="3919623" cy="4051311"/>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5296" y="2620261"/>
            <a:ext cx="4972433" cy="3847717"/>
          </a:xfrm>
          <a:prstGeom prst="rect">
            <a:avLst/>
          </a:prstGeom>
        </p:spPr>
      </p:pic>
    </p:spTree>
    <p:extLst>
      <p:ext uri="{BB962C8B-B14F-4D97-AF65-F5344CB8AC3E}">
        <p14:creationId xmlns:p14="http://schemas.microsoft.com/office/powerpoint/2010/main" val="39695780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Blink LED Code</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a:latin typeface="Courier New" panose="02070309020205020404" pitchFamily="49" charset="0"/>
              </a:rPr>
              <a:t>from gpiozero import LED</a:t>
            </a:r>
          </a:p>
          <a:p>
            <a:pPr marL="0" indent="0">
              <a:buNone/>
            </a:pPr>
            <a:r>
              <a:rPr lang="en-US" dirty="0">
                <a:latin typeface="Courier New" panose="02070309020205020404" pitchFamily="49" charset="0"/>
              </a:rPr>
              <a:t>from time import sleep</a:t>
            </a:r>
          </a:p>
          <a:p>
            <a:pPr marL="0" indent="0">
              <a:buNone/>
            </a:pPr>
            <a:endParaRPr lang="en-US" dirty="0">
              <a:latin typeface="Courier New" panose="02070309020205020404" pitchFamily="49" charset="0"/>
            </a:endParaRPr>
          </a:p>
          <a:p>
            <a:pPr marL="0" indent="0">
              <a:buNone/>
            </a:pPr>
            <a:r>
              <a:rPr lang="en-US" dirty="0">
                <a:latin typeface="Courier New" panose="02070309020205020404" pitchFamily="49" charset="0"/>
              </a:rPr>
              <a:t>light = LED(21)</a:t>
            </a:r>
          </a:p>
          <a:p>
            <a:pPr marL="0" indent="0">
              <a:buNone/>
            </a:pPr>
            <a:endParaRPr lang="en-US" dirty="0">
              <a:latin typeface="Courier New" panose="02070309020205020404" pitchFamily="49" charset="0"/>
            </a:endParaRPr>
          </a:p>
          <a:p>
            <a:pPr marL="0" indent="0">
              <a:buNone/>
            </a:pPr>
            <a:r>
              <a:rPr lang="en-US" dirty="0">
                <a:latin typeface="Courier New" panose="02070309020205020404" pitchFamily="49" charset="0"/>
              </a:rPr>
              <a:t>while True:</a:t>
            </a:r>
          </a:p>
          <a:p>
            <a:pPr marL="0" indent="0">
              <a:buNone/>
            </a:pPr>
            <a:r>
              <a:rPr lang="en-US" dirty="0">
                <a:latin typeface="Courier New" panose="02070309020205020404" pitchFamily="49" charset="0"/>
              </a:rPr>
              <a:t>    </a:t>
            </a:r>
            <a:r>
              <a:rPr lang="en-US" dirty="0" err="1">
                <a:latin typeface="Courier New" panose="02070309020205020404" pitchFamily="49" charset="0"/>
              </a:rPr>
              <a:t>light.on</a:t>
            </a:r>
            <a:r>
              <a:rPr lang="en-US" dirty="0">
                <a:latin typeface="Courier New" panose="02070309020205020404" pitchFamily="49" charset="0"/>
              </a:rPr>
              <a:t>()</a:t>
            </a:r>
          </a:p>
          <a:p>
            <a:pPr marL="0" indent="0">
              <a:buNone/>
            </a:pPr>
            <a:r>
              <a:rPr lang="en-US" dirty="0">
                <a:latin typeface="Courier New" panose="02070309020205020404" pitchFamily="49" charset="0"/>
              </a:rPr>
              <a:t>    sleep(1)</a:t>
            </a:r>
          </a:p>
          <a:p>
            <a:pPr marL="0" indent="0">
              <a:buNone/>
            </a:pPr>
            <a:r>
              <a:rPr lang="en-US" dirty="0">
                <a:latin typeface="Courier New" panose="02070309020205020404" pitchFamily="49" charset="0"/>
              </a:rPr>
              <a:t>    </a:t>
            </a:r>
            <a:r>
              <a:rPr lang="en-US" dirty="0" err="1">
                <a:latin typeface="Courier New" panose="02070309020205020404" pitchFamily="49" charset="0"/>
              </a:rPr>
              <a:t>light.off</a:t>
            </a:r>
            <a:r>
              <a:rPr lang="en-US" dirty="0">
                <a:latin typeface="Courier New" panose="02070309020205020404" pitchFamily="49" charset="0"/>
              </a:rPr>
              <a:t>()</a:t>
            </a:r>
          </a:p>
          <a:p>
            <a:pPr marL="0" indent="0">
              <a:buNone/>
            </a:pPr>
            <a:r>
              <a:rPr lang="en-US" dirty="0">
                <a:latin typeface="Courier New" panose="02070309020205020404" pitchFamily="49" charset="0"/>
              </a:rPr>
              <a:t>    sleep(1)</a:t>
            </a:r>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20882523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 – Safe Blink</a:t>
            </a:r>
            <a:endParaRPr lang="en-US" dirty="0"/>
          </a:p>
        </p:txBody>
      </p:sp>
      <p:sp>
        <p:nvSpPr>
          <p:cNvPr id="3" name="Content Placeholder 2"/>
          <p:cNvSpPr>
            <a:spLocks noGrp="1"/>
          </p:cNvSpPr>
          <p:nvPr>
            <p:ph idx="1"/>
          </p:nvPr>
        </p:nvSpPr>
        <p:spPr/>
        <p:txBody>
          <a:bodyPr>
            <a:normAutofit/>
          </a:bodyPr>
          <a:lstStyle/>
          <a:p>
            <a:r>
              <a:rPr lang="en-US" dirty="0" smtClean="0"/>
              <a:t>Safely blink LED</a:t>
            </a:r>
          </a:p>
          <a:p>
            <a:pPr lvl="1"/>
            <a:r>
              <a:rPr lang="en-US" dirty="0" smtClean="0"/>
              <a:t>Load </a:t>
            </a:r>
            <a:r>
              <a:rPr lang="en-US" dirty="0" err="1" smtClean="0"/>
              <a:t>Thonny</a:t>
            </a:r>
            <a:r>
              <a:rPr lang="en-US" dirty="0" smtClean="0"/>
              <a:t> and load Maker/Documents/RaspberryPiClass/safe_blink.py</a:t>
            </a:r>
            <a:endParaRPr lang="en-US" dirty="0"/>
          </a:p>
          <a:p>
            <a:pPr marL="457200" lvl="1" indent="0">
              <a:buNone/>
            </a:pPr>
            <a:r>
              <a:rPr lang="en-US" dirty="0" smtClean="0"/>
              <a:t>This program demonstrates GPIO cautions that should be added to each program to put the GPIO into a safe state when the program is exited. It also demonstrates the </a:t>
            </a:r>
            <a:r>
              <a:rPr lang="en-US" dirty="0" err="1" smtClean="0"/>
              <a:t>Rpi.gpio</a:t>
            </a:r>
            <a:r>
              <a:rPr lang="en-US" dirty="0" smtClean="0"/>
              <a:t> library.</a:t>
            </a:r>
          </a:p>
          <a:p>
            <a:r>
              <a:rPr lang="en-US" dirty="0" smtClean="0"/>
              <a:t>Shutdown scenarios that should put the GPIO pin in a safe state:</a:t>
            </a:r>
          </a:p>
          <a:p>
            <a:pPr lvl="1"/>
            <a:r>
              <a:rPr lang="en-US" dirty="0" smtClean="0"/>
              <a:t>Ctrl-C</a:t>
            </a:r>
          </a:p>
          <a:p>
            <a:pPr lvl="1"/>
            <a:r>
              <a:rPr lang="en-US" dirty="0" err="1"/>
              <a:t>p</a:t>
            </a:r>
            <a:r>
              <a:rPr lang="en-US" dirty="0" err="1" smtClean="0"/>
              <a:t>kill</a:t>
            </a:r>
            <a:endParaRPr lang="en-US" dirty="0" smtClean="0"/>
          </a:p>
          <a:p>
            <a:pPr lvl="1"/>
            <a:r>
              <a:rPr lang="en-US" dirty="0" smtClean="0"/>
              <a:t>Parent close</a:t>
            </a: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154408643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Safe Blink Code</a:t>
            </a:r>
            <a:endParaRPr lang="en-US" dirty="0"/>
          </a:p>
        </p:txBody>
      </p:sp>
      <p:sp>
        <p:nvSpPr>
          <p:cNvPr id="3" name="Content Placeholder 2"/>
          <p:cNvSpPr>
            <a:spLocks noGrp="1"/>
          </p:cNvSpPr>
          <p:nvPr>
            <p:ph idx="1"/>
          </p:nvPr>
        </p:nvSpPr>
        <p:spPr>
          <a:xfrm>
            <a:off x="1154954" y="2151529"/>
            <a:ext cx="8825659" cy="4240309"/>
          </a:xfrm>
        </p:spPr>
        <p:txBody>
          <a:bodyPr>
            <a:normAutofit fontScale="25000" lnSpcReduction="20000"/>
          </a:bodyPr>
          <a:lstStyle/>
          <a:p>
            <a:pPr marL="0" indent="0">
              <a:spcBef>
                <a:spcPts val="0"/>
              </a:spcBef>
              <a:buNone/>
            </a:pPr>
            <a:r>
              <a:rPr lang="en-US" sz="4000" dirty="0">
                <a:latin typeface="Courier New" panose="02070309020205020404" pitchFamily="49" charset="0"/>
                <a:cs typeface="Courier New" panose="02070309020205020404" pitchFamily="49" charset="0"/>
              </a:rPr>
              <a:t>#! /</a:t>
            </a:r>
            <a:r>
              <a:rPr lang="en-US" sz="4000" dirty="0" err="1">
                <a:latin typeface="Courier New" panose="02070309020205020404" pitchFamily="49" charset="0"/>
                <a:cs typeface="Courier New" panose="02070309020205020404" pitchFamily="49" charset="0"/>
              </a:rPr>
              <a:t>usr</a:t>
            </a:r>
            <a:r>
              <a:rPr lang="en-US" sz="4000" dirty="0">
                <a:latin typeface="Courier New" panose="02070309020205020404" pitchFamily="49" charset="0"/>
                <a:cs typeface="Courier New" panose="02070309020205020404" pitchFamily="49" charset="0"/>
              </a:rPr>
              <a:t>/bin/python3</a:t>
            </a:r>
          </a:p>
          <a:p>
            <a:pPr marL="0" indent="0">
              <a:spcBef>
                <a:spcPts val="0"/>
              </a:spcBef>
              <a:buNone/>
            </a:pPr>
            <a:r>
              <a:rPr lang="en-US" sz="4000" dirty="0">
                <a:latin typeface="Courier New" panose="02070309020205020404" pitchFamily="49" charset="0"/>
                <a:cs typeface="Courier New" panose="02070309020205020404" pitchFamily="49" charset="0"/>
              </a:rPr>
              <a:t># specify the python interpreter</a:t>
            </a:r>
          </a:p>
          <a:p>
            <a:pPr marL="0" indent="0">
              <a:spcBef>
                <a:spcPts val="0"/>
              </a:spcBef>
              <a:buNone/>
            </a:pPr>
            <a:endParaRPr lang="en-US" sz="4000" dirty="0">
              <a:latin typeface="Courier New" panose="02070309020205020404" pitchFamily="49" charset="0"/>
              <a:cs typeface="Courier New" panose="02070309020205020404" pitchFamily="49" charset="0"/>
            </a:endParaRPr>
          </a:p>
          <a:p>
            <a:pPr marL="0" indent="0">
              <a:spcBef>
                <a:spcPts val="0"/>
              </a:spcBef>
              <a:buNone/>
            </a:pPr>
            <a:r>
              <a:rPr lang="en-US" sz="4000" dirty="0">
                <a:latin typeface="Courier New" panose="02070309020205020404" pitchFamily="49" charset="0"/>
                <a:cs typeface="Courier New" panose="02070309020205020404" pitchFamily="49" charset="0"/>
              </a:rPr>
              <a:t>import </a:t>
            </a:r>
            <a:r>
              <a:rPr lang="en-US" sz="4000" dirty="0" err="1">
                <a:latin typeface="Courier New" panose="02070309020205020404" pitchFamily="49" charset="0"/>
                <a:cs typeface="Courier New" panose="02070309020205020404" pitchFamily="49" charset="0"/>
              </a:rPr>
              <a:t>RPi.GPIO</a:t>
            </a:r>
            <a:r>
              <a:rPr lang="en-US" sz="4000" dirty="0">
                <a:latin typeface="Courier New" panose="02070309020205020404" pitchFamily="49" charset="0"/>
                <a:cs typeface="Courier New" panose="02070309020205020404" pitchFamily="49" charset="0"/>
              </a:rPr>
              <a:t> as GPIO</a:t>
            </a:r>
          </a:p>
          <a:p>
            <a:pPr marL="0" indent="0">
              <a:spcBef>
                <a:spcPts val="0"/>
              </a:spcBef>
              <a:buNone/>
            </a:pPr>
            <a:r>
              <a:rPr lang="en-US" sz="4000" dirty="0">
                <a:latin typeface="Courier New" panose="02070309020205020404" pitchFamily="49" charset="0"/>
                <a:cs typeface="Courier New" panose="02070309020205020404" pitchFamily="49" charset="0"/>
              </a:rPr>
              <a:t>from time import sleep</a:t>
            </a:r>
          </a:p>
          <a:p>
            <a:pPr marL="0" indent="0">
              <a:spcBef>
                <a:spcPts val="0"/>
              </a:spcBef>
              <a:buNone/>
            </a:pPr>
            <a:r>
              <a:rPr lang="en-US" sz="4000" dirty="0">
                <a:latin typeface="Courier New" panose="02070309020205020404" pitchFamily="49" charset="0"/>
                <a:cs typeface="Courier New" panose="02070309020205020404" pitchFamily="49" charset="0"/>
              </a:rPr>
              <a:t>from signal import signal, SIGTERM, SIGHUP</a:t>
            </a:r>
          </a:p>
          <a:p>
            <a:pPr marL="0" indent="0">
              <a:spcBef>
                <a:spcPts val="0"/>
              </a:spcBef>
              <a:buNone/>
            </a:pPr>
            <a:endParaRPr lang="en-US" sz="4000" dirty="0">
              <a:latin typeface="Courier New" panose="02070309020205020404" pitchFamily="49" charset="0"/>
              <a:cs typeface="Courier New" panose="02070309020205020404" pitchFamily="49" charset="0"/>
            </a:endParaRPr>
          </a:p>
          <a:p>
            <a:pPr marL="0" indent="0">
              <a:spcBef>
                <a:spcPts val="0"/>
              </a:spcBef>
              <a:buNone/>
            </a:pPr>
            <a:r>
              <a:rPr lang="en-US" sz="4000" dirty="0" err="1">
                <a:latin typeface="Courier New" panose="02070309020205020404" pitchFamily="49" charset="0"/>
                <a:cs typeface="Courier New" panose="02070309020205020404" pitchFamily="49" charset="0"/>
              </a:rPr>
              <a:t>led_pin</a:t>
            </a:r>
            <a:r>
              <a:rPr lang="en-US" sz="4000" dirty="0">
                <a:latin typeface="Courier New" panose="02070309020205020404" pitchFamily="49" charset="0"/>
                <a:cs typeface="Courier New" panose="02070309020205020404" pitchFamily="49" charset="0"/>
              </a:rPr>
              <a:t> = 21 # use a variable for the pin number</a:t>
            </a:r>
          </a:p>
          <a:p>
            <a:pPr marL="0" indent="0">
              <a:spcBef>
                <a:spcPts val="0"/>
              </a:spcBef>
              <a:buNone/>
            </a:pPr>
            <a:endParaRPr lang="en-US" sz="4000" dirty="0">
              <a:latin typeface="Courier New" panose="02070309020205020404" pitchFamily="49" charset="0"/>
              <a:cs typeface="Courier New" panose="02070309020205020404" pitchFamily="49" charset="0"/>
            </a:endParaRPr>
          </a:p>
          <a:p>
            <a:pPr marL="0" indent="0">
              <a:spcBef>
                <a:spcPts val="0"/>
              </a:spcBef>
              <a:buNone/>
            </a:pPr>
            <a:r>
              <a:rPr lang="en-US" sz="4000" dirty="0" err="1">
                <a:latin typeface="Courier New" panose="02070309020205020404" pitchFamily="49" charset="0"/>
                <a:cs typeface="Courier New" panose="02070309020205020404" pitchFamily="49" charset="0"/>
              </a:rPr>
              <a:t>GPIO.setwarnings</a:t>
            </a:r>
            <a:r>
              <a:rPr lang="en-US" sz="4000" dirty="0">
                <a:latin typeface="Courier New" panose="02070309020205020404" pitchFamily="49" charset="0"/>
                <a:cs typeface="Courier New" panose="02070309020205020404" pitchFamily="49" charset="0"/>
              </a:rPr>
              <a:t>(False)</a:t>
            </a:r>
          </a:p>
          <a:p>
            <a:pPr marL="0" indent="0">
              <a:spcBef>
                <a:spcPts val="0"/>
              </a:spcBef>
              <a:buNone/>
            </a:pPr>
            <a:r>
              <a:rPr lang="en-US" sz="4000" dirty="0" err="1">
                <a:latin typeface="Courier New" panose="02070309020205020404" pitchFamily="49" charset="0"/>
                <a:cs typeface="Courier New" panose="02070309020205020404" pitchFamily="49" charset="0"/>
              </a:rPr>
              <a:t>GPIO.setmode</a:t>
            </a:r>
            <a:r>
              <a:rPr lang="en-US" sz="4000" dirty="0">
                <a:latin typeface="Courier New" panose="02070309020205020404" pitchFamily="49" charset="0"/>
                <a:cs typeface="Courier New" panose="02070309020205020404" pitchFamily="49" charset="0"/>
              </a:rPr>
              <a:t>(GPIO.BCM)    # Use Broadcom (processor) pin numbering</a:t>
            </a:r>
          </a:p>
          <a:p>
            <a:pPr marL="0" indent="0">
              <a:spcBef>
                <a:spcPts val="0"/>
              </a:spcBef>
              <a:buNone/>
            </a:pPr>
            <a:r>
              <a:rPr lang="en-US" sz="4000" dirty="0">
                <a:latin typeface="Courier New" panose="02070309020205020404" pitchFamily="49" charset="0"/>
                <a:cs typeface="Courier New" panose="02070309020205020404" pitchFamily="49" charset="0"/>
              </a:rPr>
              <a:t># Set pin to be an output pin and set initial value to low (off)</a:t>
            </a:r>
          </a:p>
          <a:p>
            <a:pPr marL="0" indent="0">
              <a:spcBef>
                <a:spcPts val="0"/>
              </a:spcBef>
              <a:buNone/>
            </a:pPr>
            <a:r>
              <a:rPr lang="en-US" sz="4000" dirty="0" err="1">
                <a:latin typeface="Courier New" panose="02070309020205020404" pitchFamily="49" charset="0"/>
                <a:cs typeface="Courier New" panose="02070309020205020404" pitchFamily="49" charset="0"/>
              </a:rPr>
              <a:t>GPIO.setup</a:t>
            </a:r>
            <a:r>
              <a:rPr lang="en-US" sz="4000" dirty="0">
                <a:latin typeface="Courier New" panose="02070309020205020404" pitchFamily="49" charset="0"/>
                <a:cs typeface="Courier New" panose="02070309020205020404" pitchFamily="49" charset="0"/>
              </a:rPr>
              <a:t>(</a:t>
            </a:r>
            <a:r>
              <a:rPr lang="en-US" sz="4000" dirty="0" err="1">
                <a:latin typeface="Courier New" panose="02070309020205020404" pitchFamily="49" charset="0"/>
                <a:cs typeface="Courier New" panose="02070309020205020404" pitchFamily="49" charset="0"/>
              </a:rPr>
              <a:t>led_pin,GPIO.OUT,initial</a:t>
            </a:r>
            <a:r>
              <a:rPr lang="en-US" sz="4000" dirty="0">
                <a:latin typeface="Courier New" panose="02070309020205020404" pitchFamily="49" charset="0"/>
                <a:cs typeface="Courier New" panose="02070309020205020404" pitchFamily="49" charset="0"/>
              </a:rPr>
              <a:t>=GPIO.LOW)</a:t>
            </a:r>
          </a:p>
          <a:p>
            <a:pPr marL="0" indent="0">
              <a:spcBef>
                <a:spcPts val="0"/>
              </a:spcBef>
              <a:buNone/>
            </a:pPr>
            <a:endParaRPr lang="en-US" sz="4000" dirty="0">
              <a:latin typeface="Courier New" panose="02070309020205020404" pitchFamily="49" charset="0"/>
              <a:cs typeface="Courier New" panose="02070309020205020404" pitchFamily="49" charset="0"/>
            </a:endParaRPr>
          </a:p>
          <a:p>
            <a:pPr marL="0" indent="0">
              <a:spcBef>
                <a:spcPts val="0"/>
              </a:spcBef>
              <a:buNone/>
            </a:pPr>
            <a:r>
              <a:rPr lang="en-US" sz="4000" dirty="0" err="1">
                <a:latin typeface="Courier New" panose="02070309020205020404" pitchFamily="49" charset="0"/>
                <a:cs typeface="Courier New" panose="02070309020205020404" pitchFamily="49" charset="0"/>
              </a:rPr>
              <a:t>def</a:t>
            </a:r>
            <a:r>
              <a:rPr lang="en-US" sz="4000" dirty="0">
                <a:latin typeface="Courier New" panose="02070309020205020404" pitchFamily="49" charset="0"/>
                <a:cs typeface="Courier New" panose="02070309020205020404" pitchFamily="49" charset="0"/>
              </a:rPr>
              <a:t> </a:t>
            </a:r>
            <a:r>
              <a:rPr lang="en-US" sz="4000" dirty="0" err="1">
                <a:latin typeface="Courier New" panose="02070309020205020404" pitchFamily="49" charset="0"/>
                <a:cs typeface="Courier New" panose="02070309020205020404" pitchFamily="49" charset="0"/>
              </a:rPr>
              <a:t>safe_exit</a:t>
            </a:r>
            <a:r>
              <a:rPr lang="en-US" sz="4000" dirty="0">
                <a:latin typeface="Courier New" panose="02070309020205020404" pitchFamily="49" charset="0"/>
                <a:cs typeface="Courier New" panose="02070309020205020404" pitchFamily="49" charset="0"/>
              </a:rPr>
              <a:t>(</a:t>
            </a:r>
            <a:r>
              <a:rPr lang="en-US" sz="4000" dirty="0" err="1">
                <a:latin typeface="Courier New" panose="02070309020205020404" pitchFamily="49" charset="0"/>
                <a:cs typeface="Courier New" panose="02070309020205020404" pitchFamily="49" charset="0"/>
              </a:rPr>
              <a:t>signum</a:t>
            </a:r>
            <a:r>
              <a:rPr lang="en-US" sz="4000" dirty="0">
                <a:latin typeface="Courier New" panose="02070309020205020404" pitchFamily="49" charset="0"/>
                <a:cs typeface="Courier New" panose="02070309020205020404" pitchFamily="49" charset="0"/>
              </a:rPr>
              <a:t>, frame):</a:t>
            </a:r>
          </a:p>
          <a:p>
            <a:pPr marL="0" indent="0">
              <a:spcBef>
                <a:spcPts val="0"/>
              </a:spcBef>
              <a:buNone/>
            </a:pPr>
            <a:r>
              <a:rPr lang="en-US" sz="4000" dirty="0">
                <a:latin typeface="Courier New" panose="02070309020205020404" pitchFamily="49" charset="0"/>
                <a:cs typeface="Courier New" panose="02070309020205020404" pitchFamily="49" charset="0"/>
              </a:rPr>
              <a:t>    exit()</a:t>
            </a:r>
          </a:p>
          <a:p>
            <a:pPr marL="0" indent="0">
              <a:spcBef>
                <a:spcPts val="0"/>
              </a:spcBef>
              <a:buNone/>
            </a:pPr>
            <a:endParaRPr lang="en-US" sz="4000" dirty="0">
              <a:latin typeface="Courier New" panose="02070309020205020404" pitchFamily="49" charset="0"/>
              <a:cs typeface="Courier New" panose="02070309020205020404" pitchFamily="49" charset="0"/>
            </a:endParaRPr>
          </a:p>
          <a:p>
            <a:pPr marL="0" indent="0">
              <a:spcBef>
                <a:spcPts val="0"/>
              </a:spcBef>
              <a:buNone/>
            </a:pPr>
            <a:r>
              <a:rPr lang="en-US" sz="4000" dirty="0">
                <a:latin typeface="Courier New" panose="02070309020205020404" pitchFamily="49" charset="0"/>
                <a:cs typeface="Courier New" panose="02070309020205020404" pitchFamily="49" charset="0"/>
              </a:rPr>
              <a:t>try:</a:t>
            </a:r>
          </a:p>
          <a:p>
            <a:pPr marL="0" indent="0">
              <a:spcBef>
                <a:spcPts val="0"/>
              </a:spcBef>
              <a:buNone/>
            </a:pPr>
            <a:r>
              <a:rPr lang="en-US" sz="4000" dirty="0">
                <a:latin typeface="Courier New" panose="02070309020205020404" pitchFamily="49" charset="0"/>
                <a:cs typeface="Courier New" panose="02070309020205020404" pitchFamily="49" charset="0"/>
              </a:rPr>
              <a:t>    signal(SIGTERM, </a:t>
            </a:r>
            <a:r>
              <a:rPr lang="en-US" sz="4000" dirty="0" err="1">
                <a:latin typeface="Courier New" panose="02070309020205020404" pitchFamily="49" charset="0"/>
                <a:cs typeface="Courier New" panose="02070309020205020404" pitchFamily="49" charset="0"/>
              </a:rPr>
              <a:t>safe_exit</a:t>
            </a:r>
            <a:r>
              <a:rPr lang="en-US" sz="4000" dirty="0">
                <a:latin typeface="Courier New" panose="02070309020205020404" pitchFamily="49" charset="0"/>
                <a:cs typeface="Courier New" panose="02070309020205020404" pitchFamily="49" charset="0"/>
              </a:rPr>
              <a:t>) # handle </a:t>
            </a:r>
            <a:r>
              <a:rPr lang="en-US" sz="4000" dirty="0" err="1">
                <a:latin typeface="Courier New" panose="02070309020205020404" pitchFamily="49" charset="0"/>
                <a:cs typeface="Courier New" panose="02070309020205020404" pitchFamily="49" charset="0"/>
              </a:rPr>
              <a:t>pkill</a:t>
            </a:r>
            <a:endParaRPr lang="en-US" sz="4000" dirty="0">
              <a:latin typeface="Courier New" panose="02070309020205020404" pitchFamily="49" charset="0"/>
              <a:cs typeface="Courier New" panose="02070309020205020404" pitchFamily="49" charset="0"/>
            </a:endParaRPr>
          </a:p>
          <a:p>
            <a:pPr marL="0" indent="0">
              <a:spcBef>
                <a:spcPts val="0"/>
              </a:spcBef>
              <a:buNone/>
            </a:pPr>
            <a:r>
              <a:rPr lang="en-US" sz="4000" dirty="0">
                <a:latin typeface="Courier New" panose="02070309020205020404" pitchFamily="49" charset="0"/>
                <a:cs typeface="Courier New" panose="02070309020205020404" pitchFamily="49" charset="0"/>
              </a:rPr>
              <a:t>    signal(SIGHUP, </a:t>
            </a:r>
            <a:r>
              <a:rPr lang="en-US" sz="4000" dirty="0" err="1">
                <a:latin typeface="Courier New" panose="02070309020205020404" pitchFamily="49" charset="0"/>
                <a:cs typeface="Courier New" panose="02070309020205020404" pitchFamily="49" charset="0"/>
              </a:rPr>
              <a:t>safe_exit</a:t>
            </a:r>
            <a:r>
              <a:rPr lang="en-US" sz="4000" dirty="0">
                <a:latin typeface="Courier New" panose="02070309020205020404" pitchFamily="49" charset="0"/>
                <a:cs typeface="Courier New" panose="02070309020205020404" pitchFamily="49" charset="0"/>
              </a:rPr>
              <a:t>)  # handle parent close</a:t>
            </a:r>
          </a:p>
          <a:p>
            <a:pPr marL="0" indent="0">
              <a:spcBef>
                <a:spcPts val="0"/>
              </a:spcBef>
              <a:buNone/>
            </a:pPr>
            <a:r>
              <a:rPr lang="en-US" sz="4000" dirty="0">
                <a:latin typeface="Courier New" panose="02070309020205020404" pitchFamily="49" charset="0"/>
                <a:cs typeface="Courier New" panose="02070309020205020404" pitchFamily="49" charset="0"/>
              </a:rPr>
              <a:t>        </a:t>
            </a:r>
          </a:p>
          <a:p>
            <a:pPr marL="0" indent="0">
              <a:spcBef>
                <a:spcPts val="0"/>
              </a:spcBef>
              <a:buNone/>
            </a:pPr>
            <a:r>
              <a:rPr lang="en-US" sz="4000" dirty="0">
                <a:latin typeface="Courier New" panose="02070309020205020404" pitchFamily="49" charset="0"/>
                <a:cs typeface="Courier New" panose="02070309020205020404" pitchFamily="49" charset="0"/>
              </a:rPr>
              <a:t>    while True: # Run forever</a:t>
            </a:r>
          </a:p>
          <a:p>
            <a:pPr marL="0" indent="0">
              <a:spcBef>
                <a:spcPts val="0"/>
              </a:spcBef>
              <a:buNone/>
            </a:pPr>
            <a:r>
              <a:rPr lang="en-US" sz="4000" dirty="0">
                <a:latin typeface="Courier New" panose="02070309020205020404" pitchFamily="49" charset="0"/>
                <a:cs typeface="Courier New" panose="02070309020205020404" pitchFamily="49" charset="0"/>
              </a:rPr>
              <a:t>        </a:t>
            </a:r>
            <a:r>
              <a:rPr lang="en-US" sz="4000" dirty="0" err="1">
                <a:latin typeface="Courier New" panose="02070309020205020404" pitchFamily="49" charset="0"/>
                <a:cs typeface="Courier New" panose="02070309020205020404" pitchFamily="49" charset="0"/>
              </a:rPr>
              <a:t>GPIO.output</a:t>
            </a:r>
            <a:r>
              <a:rPr lang="en-US" sz="4000" dirty="0">
                <a:latin typeface="Courier New" panose="02070309020205020404" pitchFamily="49" charset="0"/>
                <a:cs typeface="Courier New" panose="02070309020205020404" pitchFamily="49" charset="0"/>
              </a:rPr>
              <a:t>(</a:t>
            </a:r>
            <a:r>
              <a:rPr lang="en-US" sz="4000" dirty="0" err="1">
                <a:latin typeface="Courier New" panose="02070309020205020404" pitchFamily="49" charset="0"/>
                <a:cs typeface="Courier New" panose="02070309020205020404" pitchFamily="49" charset="0"/>
              </a:rPr>
              <a:t>led_pin</a:t>
            </a:r>
            <a:r>
              <a:rPr lang="en-US" sz="4000" dirty="0">
                <a:latin typeface="Courier New" panose="02070309020205020404" pitchFamily="49" charset="0"/>
                <a:cs typeface="Courier New" panose="02070309020205020404" pitchFamily="49" charset="0"/>
              </a:rPr>
              <a:t>, GPIO.HIGH) # Turn on</a:t>
            </a:r>
          </a:p>
          <a:p>
            <a:pPr marL="0" indent="0">
              <a:spcBef>
                <a:spcPts val="0"/>
              </a:spcBef>
              <a:buNone/>
            </a:pPr>
            <a:r>
              <a:rPr lang="en-US" sz="4000" dirty="0">
                <a:latin typeface="Courier New" panose="02070309020205020404" pitchFamily="49" charset="0"/>
                <a:cs typeface="Courier New" panose="02070309020205020404" pitchFamily="49" charset="0"/>
              </a:rPr>
              <a:t>        sleep(2)                        # Sleep for 2 seconds</a:t>
            </a:r>
          </a:p>
          <a:p>
            <a:pPr marL="0" indent="0">
              <a:spcBef>
                <a:spcPts val="0"/>
              </a:spcBef>
              <a:buNone/>
            </a:pPr>
            <a:r>
              <a:rPr lang="en-US" sz="4000" dirty="0">
                <a:latin typeface="Courier New" panose="02070309020205020404" pitchFamily="49" charset="0"/>
                <a:cs typeface="Courier New" panose="02070309020205020404" pitchFamily="49" charset="0"/>
              </a:rPr>
              <a:t>        </a:t>
            </a:r>
            <a:r>
              <a:rPr lang="en-US" sz="4000" dirty="0" err="1">
                <a:latin typeface="Courier New" panose="02070309020205020404" pitchFamily="49" charset="0"/>
                <a:cs typeface="Courier New" panose="02070309020205020404" pitchFamily="49" charset="0"/>
              </a:rPr>
              <a:t>GPIO.output</a:t>
            </a:r>
            <a:r>
              <a:rPr lang="en-US" sz="4000" dirty="0">
                <a:latin typeface="Courier New" panose="02070309020205020404" pitchFamily="49" charset="0"/>
                <a:cs typeface="Courier New" panose="02070309020205020404" pitchFamily="49" charset="0"/>
              </a:rPr>
              <a:t>(</a:t>
            </a:r>
            <a:r>
              <a:rPr lang="en-US" sz="4000" dirty="0" err="1">
                <a:latin typeface="Courier New" panose="02070309020205020404" pitchFamily="49" charset="0"/>
                <a:cs typeface="Courier New" panose="02070309020205020404" pitchFamily="49" charset="0"/>
              </a:rPr>
              <a:t>led_pin</a:t>
            </a:r>
            <a:r>
              <a:rPr lang="en-US" sz="4000" dirty="0">
                <a:latin typeface="Courier New" panose="02070309020205020404" pitchFamily="49" charset="0"/>
                <a:cs typeface="Courier New" panose="02070309020205020404" pitchFamily="49" charset="0"/>
              </a:rPr>
              <a:t>, GPIO.LOW)  # Turn off</a:t>
            </a:r>
          </a:p>
          <a:p>
            <a:pPr marL="0" indent="0">
              <a:spcBef>
                <a:spcPts val="0"/>
              </a:spcBef>
              <a:buNone/>
            </a:pPr>
            <a:r>
              <a:rPr lang="en-US" sz="4000" dirty="0">
                <a:latin typeface="Courier New" panose="02070309020205020404" pitchFamily="49" charset="0"/>
                <a:cs typeface="Courier New" panose="02070309020205020404" pitchFamily="49" charset="0"/>
              </a:rPr>
              <a:t>        sleep(1)                        # Sleep for 1 second</a:t>
            </a:r>
          </a:p>
          <a:p>
            <a:pPr marL="0" indent="0">
              <a:spcBef>
                <a:spcPts val="0"/>
              </a:spcBef>
              <a:buNone/>
            </a:pPr>
            <a:endParaRPr lang="en-US" sz="4000" dirty="0">
              <a:latin typeface="Courier New" panose="02070309020205020404" pitchFamily="49" charset="0"/>
              <a:cs typeface="Courier New" panose="02070309020205020404" pitchFamily="49" charset="0"/>
            </a:endParaRPr>
          </a:p>
          <a:p>
            <a:pPr marL="0" indent="0">
              <a:spcBef>
                <a:spcPts val="0"/>
              </a:spcBef>
              <a:buNone/>
            </a:pPr>
            <a:r>
              <a:rPr lang="en-US" sz="4000" dirty="0">
                <a:latin typeface="Courier New" panose="02070309020205020404" pitchFamily="49" charset="0"/>
                <a:cs typeface="Courier New" panose="02070309020205020404" pitchFamily="49" charset="0"/>
              </a:rPr>
              <a:t># Prevent </a:t>
            </a:r>
            <a:r>
              <a:rPr lang="en-US" sz="4000" dirty="0" err="1">
                <a:latin typeface="Courier New" panose="02070309020205020404" pitchFamily="49" charset="0"/>
                <a:cs typeface="Courier New" panose="02070309020205020404" pitchFamily="49" charset="0"/>
              </a:rPr>
              <a:t>Traceback</a:t>
            </a:r>
            <a:r>
              <a:rPr lang="en-US" sz="4000" dirty="0">
                <a:latin typeface="Courier New" panose="02070309020205020404" pitchFamily="49" charset="0"/>
                <a:cs typeface="Courier New" panose="02070309020205020404" pitchFamily="49" charset="0"/>
              </a:rPr>
              <a:t> warning when using Ctrl-C to exit the program</a:t>
            </a:r>
          </a:p>
          <a:p>
            <a:pPr marL="0" indent="0">
              <a:spcBef>
                <a:spcPts val="0"/>
              </a:spcBef>
              <a:buNone/>
            </a:pPr>
            <a:r>
              <a:rPr lang="en-US" sz="4000" dirty="0">
                <a:latin typeface="Courier New" panose="02070309020205020404" pitchFamily="49" charset="0"/>
                <a:cs typeface="Courier New" panose="02070309020205020404" pitchFamily="49" charset="0"/>
              </a:rPr>
              <a:t>except KeyboardInterrupt:</a:t>
            </a:r>
          </a:p>
          <a:p>
            <a:pPr marL="0" indent="0">
              <a:spcBef>
                <a:spcPts val="0"/>
              </a:spcBef>
              <a:buNone/>
            </a:pPr>
            <a:r>
              <a:rPr lang="en-US" sz="4000" dirty="0">
                <a:latin typeface="Courier New" panose="02070309020205020404" pitchFamily="49" charset="0"/>
                <a:cs typeface="Courier New" panose="02070309020205020404" pitchFamily="49" charset="0"/>
              </a:rPr>
              <a:t>    pass</a:t>
            </a:r>
          </a:p>
          <a:p>
            <a:pPr marL="0" indent="0">
              <a:spcBef>
                <a:spcPts val="0"/>
              </a:spcBef>
              <a:buNone/>
            </a:pPr>
            <a:endParaRPr lang="en-US" sz="4000" dirty="0">
              <a:latin typeface="Courier New" panose="02070309020205020404" pitchFamily="49" charset="0"/>
              <a:cs typeface="Courier New" panose="02070309020205020404" pitchFamily="49" charset="0"/>
            </a:endParaRPr>
          </a:p>
          <a:p>
            <a:pPr marL="0" indent="0">
              <a:spcBef>
                <a:spcPts val="0"/>
              </a:spcBef>
              <a:buNone/>
            </a:pPr>
            <a:r>
              <a:rPr lang="en-US" sz="4000" dirty="0">
                <a:latin typeface="Courier New" panose="02070309020205020404" pitchFamily="49" charset="0"/>
                <a:cs typeface="Courier New" panose="02070309020205020404" pitchFamily="49" charset="0"/>
              </a:rPr>
              <a:t># Cleanup if program closes due to a signal</a:t>
            </a:r>
          </a:p>
          <a:p>
            <a:pPr marL="0" indent="0">
              <a:spcBef>
                <a:spcPts val="0"/>
              </a:spcBef>
              <a:buNone/>
            </a:pPr>
            <a:r>
              <a:rPr lang="en-US" sz="4000" dirty="0">
                <a:latin typeface="Courier New" panose="02070309020205020404" pitchFamily="49" charset="0"/>
                <a:cs typeface="Courier New" panose="02070309020205020404" pitchFamily="49" charset="0"/>
              </a:rPr>
              <a:t>finally:</a:t>
            </a:r>
          </a:p>
          <a:p>
            <a:pPr marL="0" indent="0">
              <a:spcBef>
                <a:spcPts val="0"/>
              </a:spcBef>
              <a:buNone/>
            </a:pPr>
            <a:r>
              <a:rPr lang="en-US" sz="4000" dirty="0">
                <a:latin typeface="Courier New" panose="02070309020205020404" pitchFamily="49" charset="0"/>
                <a:cs typeface="Courier New" panose="02070309020205020404" pitchFamily="49" charset="0"/>
              </a:rPr>
              <a:t>    </a:t>
            </a:r>
            <a:r>
              <a:rPr lang="en-US" sz="4000" dirty="0" err="1">
                <a:latin typeface="Courier New" panose="02070309020205020404" pitchFamily="49" charset="0"/>
                <a:cs typeface="Courier New" panose="02070309020205020404" pitchFamily="49" charset="0"/>
              </a:rPr>
              <a:t>GPIO.cleanup</a:t>
            </a:r>
            <a:r>
              <a:rPr lang="en-US" sz="4000" dirty="0">
                <a:latin typeface="Courier New" panose="02070309020205020404" pitchFamily="49" charset="0"/>
                <a:cs typeface="Courier New" panose="02070309020205020404" pitchFamily="49" charset="0"/>
              </a:rPr>
              <a:t>()</a:t>
            </a:r>
          </a:p>
          <a:p>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33845351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 – Fade LED</a:t>
            </a:r>
            <a:endParaRPr lang="en-US" dirty="0"/>
          </a:p>
        </p:txBody>
      </p:sp>
      <p:sp>
        <p:nvSpPr>
          <p:cNvPr id="3" name="Content Placeholder 2"/>
          <p:cNvSpPr>
            <a:spLocks noGrp="1"/>
          </p:cNvSpPr>
          <p:nvPr>
            <p:ph idx="1"/>
          </p:nvPr>
        </p:nvSpPr>
        <p:spPr/>
        <p:txBody>
          <a:bodyPr>
            <a:normAutofit/>
          </a:bodyPr>
          <a:lstStyle/>
          <a:p>
            <a:r>
              <a:rPr lang="en-US" dirty="0" smtClean="0"/>
              <a:t>Fade </a:t>
            </a:r>
            <a:r>
              <a:rPr lang="en-US" dirty="0"/>
              <a:t>LED</a:t>
            </a:r>
          </a:p>
          <a:p>
            <a:pPr lvl="1"/>
            <a:r>
              <a:rPr lang="en-US" dirty="0"/>
              <a:t>Load </a:t>
            </a:r>
            <a:r>
              <a:rPr lang="en-US" dirty="0" err="1"/>
              <a:t>Thonny</a:t>
            </a:r>
            <a:r>
              <a:rPr lang="en-US" dirty="0"/>
              <a:t> and load </a:t>
            </a:r>
            <a:r>
              <a:rPr lang="en-US" dirty="0" smtClean="0"/>
              <a:t>Maker/Documents/RaspberryPiClass/fade_led.py</a:t>
            </a:r>
            <a:endParaRPr lang="en-US" dirty="0"/>
          </a:p>
          <a:p>
            <a:pPr marL="457200" lvl="1" indent="0">
              <a:buNone/>
            </a:pPr>
            <a:r>
              <a:rPr lang="en-US" dirty="0" smtClean="0"/>
              <a:t>This </a:t>
            </a:r>
            <a:r>
              <a:rPr lang="en-US" dirty="0"/>
              <a:t>program </a:t>
            </a:r>
            <a:r>
              <a:rPr lang="en-US" dirty="0" smtClean="0"/>
              <a:t>fades </a:t>
            </a:r>
            <a:r>
              <a:rPr lang="en-US" dirty="0"/>
              <a:t>a led connected to GPIO21 (board pin 40) </a:t>
            </a:r>
            <a:r>
              <a:rPr lang="en-US" dirty="0" smtClean="0"/>
              <a:t>forever. The default fade-in time is 1 sec and fade-out time is 1 second. The fade time can be adjusted using parameters fade-in-time=&lt;sec&gt; and fade-out-time=&lt;sec&gt;. It </a:t>
            </a:r>
            <a:r>
              <a:rPr lang="en-US" dirty="0"/>
              <a:t>uses the gpiozero library</a:t>
            </a:r>
            <a:r>
              <a:rPr lang="en-US" dirty="0" smtClean="0"/>
              <a:t>. </a:t>
            </a:r>
          </a:p>
          <a:p>
            <a:pPr marL="457200" lvl="1" indent="0">
              <a:buNone/>
            </a:pPr>
            <a:r>
              <a:rPr lang="en-US" dirty="0" smtClean="0"/>
              <a:t>Also shown is the close() function that cleans up the GPIO similar to the </a:t>
            </a:r>
            <a:r>
              <a:rPr lang="en-US" dirty="0" err="1" smtClean="0"/>
              <a:t>GPIO.cleanup</a:t>
            </a:r>
            <a:r>
              <a:rPr lang="en-US" dirty="0" smtClean="0"/>
              <a:t>() function in the </a:t>
            </a:r>
            <a:r>
              <a:rPr lang="en-US" dirty="0" err="1" smtClean="0"/>
              <a:t>RPi.GPIO</a:t>
            </a:r>
            <a:r>
              <a:rPr lang="en-US" dirty="0" smtClean="0"/>
              <a:t> </a:t>
            </a:r>
            <a:r>
              <a:rPr lang="en-US" dirty="0" err="1" smtClean="0"/>
              <a:t>libarary</a:t>
            </a:r>
            <a:endParaRPr lang="en-US" dirty="0"/>
          </a:p>
          <a:p>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391310660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Fade LED Code</a:t>
            </a:r>
            <a:endParaRPr lang="en-US" dirty="0"/>
          </a:p>
        </p:txBody>
      </p:sp>
      <p:sp>
        <p:nvSpPr>
          <p:cNvPr id="3" name="Content Placeholder 2"/>
          <p:cNvSpPr>
            <a:spLocks noGrp="1"/>
          </p:cNvSpPr>
          <p:nvPr>
            <p:ph idx="1"/>
          </p:nvPr>
        </p:nvSpPr>
        <p:spPr/>
        <p:txBody>
          <a:bodyPr>
            <a:noAutofit/>
          </a:bodyPr>
          <a:lstStyle/>
          <a:p>
            <a:pPr marL="0" indent="0">
              <a:spcBef>
                <a:spcPts val="600"/>
              </a:spcBef>
              <a:buNone/>
            </a:pPr>
            <a:r>
              <a:rPr lang="en-US" sz="1100" dirty="0">
                <a:latin typeface="Courier New" panose="02070309020205020404" pitchFamily="49" charset="0"/>
              </a:rPr>
              <a:t>from signal import pause</a:t>
            </a:r>
          </a:p>
          <a:p>
            <a:pPr marL="0" indent="0">
              <a:spcBef>
                <a:spcPts val="600"/>
              </a:spcBef>
              <a:buNone/>
            </a:pPr>
            <a:r>
              <a:rPr lang="en-US" sz="1100" dirty="0">
                <a:latin typeface="Courier New" panose="02070309020205020404" pitchFamily="49" charset="0"/>
              </a:rPr>
              <a:t>from gpiozero import PWMLED</a:t>
            </a:r>
          </a:p>
          <a:p>
            <a:pPr marL="0" indent="0">
              <a:spcBef>
                <a:spcPts val="600"/>
              </a:spcBef>
              <a:buNone/>
            </a:pPr>
            <a:endParaRPr lang="en-US" sz="1100" dirty="0">
              <a:latin typeface="Courier New" panose="02070309020205020404" pitchFamily="49" charset="0"/>
            </a:endParaRPr>
          </a:p>
          <a:p>
            <a:pPr marL="0" indent="0">
              <a:spcBef>
                <a:spcPts val="600"/>
              </a:spcBef>
              <a:buNone/>
            </a:pPr>
            <a:r>
              <a:rPr lang="en-US" sz="1100" dirty="0" smtClean="0">
                <a:latin typeface="Courier New" panose="02070309020205020404" pitchFamily="49" charset="0"/>
              </a:rPr>
              <a:t>light </a:t>
            </a:r>
            <a:r>
              <a:rPr lang="en-US" sz="1100" dirty="0">
                <a:latin typeface="Courier New" panose="02070309020205020404" pitchFamily="49" charset="0"/>
              </a:rPr>
              <a:t>= PWMLED(21) # create a PWMLED object called "led"</a:t>
            </a:r>
          </a:p>
          <a:p>
            <a:pPr marL="0" indent="0">
              <a:spcBef>
                <a:spcPts val="600"/>
              </a:spcBef>
              <a:buNone/>
            </a:pPr>
            <a:endParaRPr lang="en-US" sz="1100" dirty="0">
              <a:latin typeface="Courier New" panose="02070309020205020404" pitchFamily="49" charset="0"/>
            </a:endParaRPr>
          </a:p>
          <a:p>
            <a:pPr marL="0" indent="0">
              <a:spcBef>
                <a:spcPts val="600"/>
              </a:spcBef>
              <a:buNone/>
            </a:pPr>
            <a:r>
              <a:rPr lang="en-US" sz="1100" dirty="0">
                <a:latin typeface="Courier New" panose="02070309020205020404" pitchFamily="49" charset="0"/>
              </a:rPr>
              <a:t>try:</a:t>
            </a:r>
          </a:p>
          <a:p>
            <a:pPr marL="0" indent="0">
              <a:spcBef>
                <a:spcPts val="600"/>
              </a:spcBef>
              <a:buNone/>
            </a:pPr>
            <a:r>
              <a:rPr lang="en-US" sz="1100" dirty="0">
                <a:latin typeface="Courier New" panose="02070309020205020404" pitchFamily="49" charset="0"/>
              </a:rPr>
              <a:t>    </a:t>
            </a:r>
            <a:r>
              <a:rPr lang="en-US" sz="1100" dirty="0" err="1" smtClean="0">
                <a:latin typeface="Courier New" panose="02070309020205020404" pitchFamily="49" charset="0"/>
              </a:rPr>
              <a:t>light.pulse</a:t>
            </a:r>
            <a:r>
              <a:rPr lang="en-US" sz="1100" dirty="0">
                <a:latin typeface="Courier New" panose="02070309020205020404" pitchFamily="49" charset="0"/>
              </a:rPr>
              <a:t>()  # blink the LED with fade-in and fade-out time</a:t>
            </a:r>
          </a:p>
          <a:p>
            <a:pPr marL="0" indent="0">
              <a:spcBef>
                <a:spcPts val="600"/>
              </a:spcBef>
              <a:buNone/>
            </a:pPr>
            <a:r>
              <a:rPr lang="en-US" sz="1100" dirty="0">
                <a:latin typeface="Courier New" panose="02070309020205020404" pitchFamily="49" charset="0"/>
              </a:rPr>
              <a:t>    pause        </a:t>
            </a:r>
            <a:r>
              <a:rPr lang="en-US" sz="1100" dirty="0" smtClean="0">
                <a:latin typeface="Courier New" panose="02070309020205020404" pitchFamily="49" charset="0"/>
              </a:rPr>
              <a:t>  # </a:t>
            </a:r>
            <a:r>
              <a:rPr lang="en-US" sz="1100" dirty="0">
                <a:latin typeface="Courier New" panose="02070309020205020404" pitchFamily="49" charset="0"/>
              </a:rPr>
              <a:t>pause the program</a:t>
            </a:r>
          </a:p>
          <a:p>
            <a:pPr marL="0" indent="0">
              <a:spcBef>
                <a:spcPts val="600"/>
              </a:spcBef>
              <a:buNone/>
            </a:pPr>
            <a:endParaRPr lang="en-US" sz="1100" dirty="0">
              <a:latin typeface="Courier New" panose="02070309020205020404" pitchFamily="49" charset="0"/>
            </a:endParaRPr>
          </a:p>
          <a:p>
            <a:pPr marL="0" indent="0">
              <a:spcBef>
                <a:spcPts val="600"/>
              </a:spcBef>
              <a:buNone/>
            </a:pPr>
            <a:r>
              <a:rPr lang="en-US" sz="1100" dirty="0">
                <a:latin typeface="Courier New" panose="02070309020205020404" pitchFamily="49" charset="0"/>
              </a:rPr>
              <a:t>except KeyboardInterrupt:  # capture CTRL-C to prevent warning</a:t>
            </a:r>
          </a:p>
          <a:p>
            <a:pPr marL="0" indent="0">
              <a:spcBef>
                <a:spcPts val="600"/>
              </a:spcBef>
              <a:buNone/>
            </a:pPr>
            <a:r>
              <a:rPr lang="en-US" sz="1100" dirty="0">
                <a:latin typeface="Courier New" panose="02070309020205020404" pitchFamily="49" charset="0"/>
              </a:rPr>
              <a:t>    </a:t>
            </a:r>
            <a:r>
              <a:rPr lang="en-US" sz="1100" dirty="0" smtClean="0">
                <a:latin typeface="Courier New" panose="02070309020205020404" pitchFamily="49" charset="0"/>
              </a:rPr>
              <a:t>pass                   # no operation</a:t>
            </a:r>
            <a:endParaRPr lang="en-US" sz="1100" dirty="0">
              <a:latin typeface="Courier New" panose="02070309020205020404" pitchFamily="49" charset="0"/>
            </a:endParaRPr>
          </a:p>
          <a:p>
            <a:pPr marL="0" indent="0">
              <a:spcBef>
                <a:spcPts val="600"/>
              </a:spcBef>
              <a:buNone/>
            </a:pPr>
            <a:endParaRPr lang="en-US" sz="1100" dirty="0">
              <a:latin typeface="Courier New" panose="02070309020205020404" pitchFamily="49" charset="0"/>
            </a:endParaRPr>
          </a:p>
          <a:p>
            <a:pPr marL="0" indent="0">
              <a:spcBef>
                <a:spcPts val="600"/>
              </a:spcBef>
              <a:buNone/>
            </a:pPr>
            <a:r>
              <a:rPr lang="en-US" sz="1100" dirty="0">
                <a:latin typeface="Courier New" panose="02070309020205020404" pitchFamily="49" charset="0"/>
              </a:rPr>
              <a:t>finally:</a:t>
            </a:r>
          </a:p>
          <a:p>
            <a:pPr marL="0" indent="0">
              <a:spcBef>
                <a:spcPts val="600"/>
              </a:spcBef>
              <a:buNone/>
            </a:pPr>
            <a:r>
              <a:rPr lang="en-US" sz="1100" dirty="0">
                <a:latin typeface="Courier New" panose="02070309020205020404" pitchFamily="49" charset="0"/>
              </a:rPr>
              <a:t>    </a:t>
            </a:r>
            <a:r>
              <a:rPr lang="en-US" sz="1100" dirty="0" err="1" smtClean="0">
                <a:latin typeface="Courier New" panose="02070309020205020404" pitchFamily="49" charset="0"/>
              </a:rPr>
              <a:t>light.close</a:t>
            </a:r>
            <a:r>
              <a:rPr lang="en-US" sz="1100" dirty="0">
                <a:latin typeface="Courier New" panose="02070309020205020404" pitchFamily="49" charset="0"/>
              </a:rPr>
              <a:t>()  # clean up the GPIO</a:t>
            </a:r>
            <a:endParaRPr lang="en-US" sz="1100"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35856353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Fade LED PWM</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05922" y="2603500"/>
            <a:ext cx="5924469" cy="3416300"/>
          </a:xfrm>
        </p:spPr>
      </p:pic>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250550571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Cautions</a:t>
            </a:r>
            <a:endParaRPr lang="en-US" dirty="0"/>
          </a:p>
        </p:txBody>
      </p:sp>
      <p:sp>
        <p:nvSpPr>
          <p:cNvPr id="3" name="Content Placeholder 2"/>
          <p:cNvSpPr>
            <a:spLocks noGrp="1"/>
          </p:cNvSpPr>
          <p:nvPr>
            <p:ph idx="1"/>
          </p:nvPr>
        </p:nvSpPr>
        <p:spPr>
          <a:xfrm>
            <a:off x="1154954" y="2240998"/>
            <a:ext cx="8825659" cy="4063753"/>
          </a:xfrm>
        </p:spPr>
        <p:txBody>
          <a:bodyPr>
            <a:noAutofit/>
          </a:bodyPr>
          <a:lstStyle/>
          <a:p>
            <a:r>
              <a:rPr lang="en-US" sz="1200" dirty="0" smtClean="0"/>
              <a:t>Shutdown</a:t>
            </a:r>
          </a:p>
          <a:p>
            <a:pPr lvl="1"/>
            <a:r>
              <a:rPr lang="en-US" sz="1200" dirty="0" smtClean="0"/>
              <a:t>Never just disconnect power from the Raspberry Pi</a:t>
            </a:r>
          </a:p>
          <a:p>
            <a:pPr lvl="2"/>
            <a:r>
              <a:rPr lang="en-US" sz="1200" dirty="0" smtClean="0"/>
              <a:t>The Linux operating system continuously accesses (reads/writes) the SD card</a:t>
            </a:r>
          </a:p>
          <a:p>
            <a:pPr lvl="2"/>
            <a:r>
              <a:rPr lang="en-US" sz="1200" dirty="0" smtClean="0"/>
              <a:t>Interrupting power in the middle of a write may corrupt the SD card</a:t>
            </a:r>
            <a:endParaRPr lang="en-US" sz="1200" dirty="0"/>
          </a:p>
          <a:p>
            <a:pPr lvl="1"/>
            <a:r>
              <a:rPr lang="en-US" sz="1200" dirty="0" smtClean="0"/>
              <a:t>Shutdown the Raspberry Pi by:</a:t>
            </a:r>
          </a:p>
          <a:p>
            <a:pPr lvl="2"/>
            <a:r>
              <a:rPr lang="en-US" sz="1200" dirty="0" smtClean="0"/>
              <a:t>Pi-&gt;Logout-&gt;Shutdown</a:t>
            </a:r>
          </a:p>
          <a:p>
            <a:pPr lvl="2"/>
            <a:r>
              <a:rPr lang="en-US" sz="1200" dirty="0" smtClean="0"/>
              <a:t>Wait for green LED to stop blinking (about 10 seconds)</a:t>
            </a:r>
          </a:p>
          <a:p>
            <a:pPr lvl="2"/>
            <a:r>
              <a:rPr lang="en-US" sz="1200" dirty="0" smtClean="0"/>
              <a:t>Remove power</a:t>
            </a:r>
          </a:p>
          <a:p>
            <a:r>
              <a:rPr lang="en-US" sz="1200" dirty="0" smtClean="0"/>
              <a:t>GPIO</a:t>
            </a:r>
          </a:p>
          <a:p>
            <a:pPr lvl="1"/>
            <a:r>
              <a:rPr lang="en-US" sz="1200" dirty="0"/>
              <a:t>The Raspberry Pi GPIO pins work with 3.3V logic levels and are not 5V tolerant. If you apply 5V to a GPIO pin you risk permanently damaging </a:t>
            </a:r>
            <a:r>
              <a:rPr lang="en-US" sz="1200" dirty="0" smtClean="0"/>
              <a:t>it</a:t>
            </a:r>
          </a:p>
          <a:p>
            <a:pPr lvl="1"/>
            <a:r>
              <a:rPr lang="en-US" sz="1200" dirty="0" smtClean="0"/>
              <a:t>Use GPIO programming cautions to avoid leaving GPIO pins in a unsafe state after the program terminates</a:t>
            </a:r>
          </a:p>
          <a:p>
            <a:pPr lvl="2"/>
            <a:r>
              <a:rPr lang="en-US" sz="1000" dirty="0" err="1" smtClean="0"/>
              <a:t>RPi.GPIO</a:t>
            </a:r>
            <a:r>
              <a:rPr lang="en-US" sz="1000" dirty="0" smtClean="0"/>
              <a:t>: </a:t>
            </a:r>
            <a:r>
              <a:rPr lang="en-US" sz="1000" dirty="0" err="1" smtClean="0"/>
              <a:t>GPIO.Cleanup</a:t>
            </a:r>
            <a:r>
              <a:rPr lang="en-US" sz="1000" dirty="0" smtClean="0"/>
              <a:t>()</a:t>
            </a:r>
          </a:p>
          <a:p>
            <a:pPr lvl="2"/>
            <a:r>
              <a:rPr lang="en-US" sz="1000" dirty="0" smtClean="0"/>
              <a:t>GPIOZERO: &lt;module object&gt;.close()</a:t>
            </a:r>
          </a:p>
          <a:p>
            <a:pPr lvl="2"/>
            <a:endParaRPr lang="en-US" sz="1000" dirty="0" smtClean="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61538590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 Projects – Log Fade LED</a:t>
            </a:r>
            <a:endParaRPr lang="en-US" dirty="0"/>
          </a:p>
        </p:txBody>
      </p:sp>
      <p:sp>
        <p:nvSpPr>
          <p:cNvPr id="3" name="Content Placeholder 2"/>
          <p:cNvSpPr>
            <a:spLocks noGrp="1"/>
          </p:cNvSpPr>
          <p:nvPr>
            <p:ph idx="1"/>
          </p:nvPr>
        </p:nvSpPr>
        <p:spPr>
          <a:xfrm>
            <a:off x="1154954" y="2384613"/>
            <a:ext cx="9817846" cy="3872752"/>
          </a:xfrm>
        </p:spPr>
        <p:txBody>
          <a:bodyPr>
            <a:normAutofit/>
          </a:bodyPr>
          <a:lstStyle/>
          <a:p>
            <a:r>
              <a:rPr lang="en-US" dirty="0" smtClean="0"/>
              <a:t>Fade LED with </a:t>
            </a:r>
            <a:r>
              <a:rPr lang="en-US" dirty="0"/>
              <a:t>l</a:t>
            </a:r>
            <a:r>
              <a:rPr lang="en-US" dirty="0" smtClean="0"/>
              <a:t>og algorithm</a:t>
            </a:r>
          </a:p>
          <a:p>
            <a:pPr lvl="1"/>
            <a:r>
              <a:rPr lang="en-US" dirty="0" smtClean="0"/>
              <a:t>Use </a:t>
            </a:r>
            <a:r>
              <a:rPr lang="en-US" dirty="0"/>
              <a:t>same circuit as Blink </a:t>
            </a:r>
            <a:r>
              <a:rPr lang="en-US" dirty="0" smtClean="0"/>
              <a:t>LED</a:t>
            </a:r>
          </a:p>
          <a:p>
            <a:pPr lvl="1"/>
            <a:r>
              <a:rPr lang="en-US" dirty="0" smtClean="0"/>
              <a:t>Execute </a:t>
            </a:r>
            <a:r>
              <a:rPr lang="en-US" dirty="0" err="1"/>
              <a:t>Thonny</a:t>
            </a:r>
            <a:r>
              <a:rPr lang="en-US" dirty="0"/>
              <a:t> and load </a:t>
            </a:r>
            <a:r>
              <a:rPr lang="en-US" dirty="0" smtClean="0"/>
              <a:t>Maker/Documents/RaspberryPiClass/log_fade_led.py</a:t>
            </a:r>
            <a:endParaRPr lang="en-US" dirty="0"/>
          </a:p>
          <a:p>
            <a:pPr lvl="1"/>
            <a:endParaRPr lang="en-US" dirty="0" smtClean="0"/>
          </a:p>
          <a:p>
            <a:pPr marL="457200" lvl="1" indent="0">
              <a:buNone/>
            </a:pPr>
            <a:r>
              <a:rPr lang="en-US" dirty="0" smtClean="0"/>
              <a:t>This program will fade the brightness of a LED up and down in 10 steps. The brightness is adjusted using the PWMLED class of the gpiozero library. The PWMLED class sets the value of the LED to a number in the range of 0 to 1. This is called duty cycle with 0 being off and 1 being full on. Three algorithms are used to vary the brightness. Experiment with the algorithms and number of steps and observe the perceived brightness. A complete explanation can be found at:  </a:t>
            </a:r>
            <a:r>
              <a:rPr lang="en-US" dirty="0">
                <a:hlinkClick r:id="rId2"/>
              </a:rPr>
              <a:t>https://www.youtube.com/watch?v=1fKH5PU9eck&amp;t=9s</a:t>
            </a: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28</a:t>
            </a:fld>
            <a:endParaRPr lang="en-US" dirty="0"/>
          </a:p>
        </p:txBody>
      </p:sp>
    </p:spTree>
    <p:extLst>
      <p:ext uri="{BB962C8B-B14F-4D97-AF65-F5344CB8AC3E}">
        <p14:creationId xmlns:p14="http://schemas.microsoft.com/office/powerpoint/2010/main" val="21740977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 Fade LED Code</a:t>
            </a:r>
            <a:endParaRPr lang="en-US" dirty="0"/>
          </a:p>
        </p:txBody>
      </p:sp>
      <p:sp>
        <p:nvSpPr>
          <p:cNvPr id="3" name="Content Placeholder 2"/>
          <p:cNvSpPr>
            <a:spLocks noGrp="1"/>
          </p:cNvSpPr>
          <p:nvPr>
            <p:ph idx="1"/>
          </p:nvPr>
        </p:nvSpPr>
        <p:spPr>
          <a:xfrm>
            <a:off x="1122830" y="2356022"/>
            <a:ext cx="4577754" cy="4035816"/>
          </a:xfrm>
        </p:spPr>
        <p:txBody>
          <a:bodyPr>
            <a:noAutofit/>
          </a:bodyPr>
          <a:lstStyle/>
          <a:p>
            <a:pPr marL="0" indent="0">
              <a:lnSpc>
                <a:spcPct val="120000"/>
              </a:lnSpc>
              <a:spcBef>
                <a:spcPts val="0"/>
              </a:spcBef>
              <a:buNone/>
            </a:pPr>
            <a:r>
              <a:rPr lang="en-US" sz="800" dirty="0">
                <a:latin typeface="Courier New" panose="02070309020205020404" pitchFamily="49" charset="0"/>
              </a:rPr>
              <a:t>from time import sleep</a:t>
            </a:r>
          </a:p>
          <a:p>
            <a:pPr marL="0" indent="0">
              <a:lnSpc>
                <a:spcPct val="120000"/>
              </a:lnSpc>
              <a:spcBef>
                <a:spcPts val="0"/>
              </a:spcBef>
              <a:buNone/>
            </a:pPr>
            <a:r>
              <a:rPr lang="en-US" sz="800" dirty="0">
                <a:latin typeface="Courier New" panose="02070309020205020404" pitchFamily="49" charset="0"/>
              </a:rPr>
              <a:t>from gpiozero import PWMLED</a:t>
            </a:r>
          </a:p>
          <a:p>
            <a:pPr marL="0" indent="0">
              <a:lnSpc>
                <a:spcPct val="120000"/>
              </a:lnSpc>
              <a:spcBef>
                <a:spcPts val="0"/>
              </a:spcBef>
              <a:buNone/>
            </a:pPr>
            <a:r>
              <a:rPr lang="en-US" sz="800" dirty="0">
                <a:latin typeface="Courier New" panose="02070309020205020404" pitchFamily="49" charset="0"/>
              </a:rPr>
              <a:t>from math import log10</a:t>
            </a:r>
          </a:p>
          <a:p>
            <a:pPr marL="0" indent="0">
              <a:lnSpc>
                <a:spcPct val="120000"/>
              </a:lnSpc>
              <a:spcBef>
                <a:spcPts val="0"/>
              </a:spcBef>
              <a:buNone/>
            </a:pPr>
            <a:endParaRPr lang="en-US" sz="800" dirty="0">
              <a:latin typeface="Courier New" panose="02070309020205020404" pitchFamily="49" charset="0"/>
            </a:endParaRPr>
          </a:p>
          <a:p>
            <a:pPr marL="0" indent="0">
              <a:lnSpc>
                <a:spcPct val="120000"/>
              </a:lnSpc>
              <a:spcBef>
                <a:spcPts val="0"/>
              </a:spcBef>
              <a:buNone/>
            </a:pPr>
            <a:r>
              <a:rPr lang="en-US" sz="800" dirty="0">
                <a:latin typeface="Courier New" panose="02070309020205020404" pitchFamily="49" charset="0"/>
              </a:rPr>
              <a:t>light = PWMLED(21)</a:t>
            </a:r>
          </a:p>
          <a:p>
            <a:pPr marL="0" indent="0">
              <a:lnSpc>
                <a:spcPct val="120000"/>
              </a:lnSpc>
              <a:spcBef>
                <a:spcPts val="0"/>
              </a:spcBef>
              <a:buNone/>
            </a:pPr>
            <a:endParaRPr lang="en-US" sz="800" dirty="0">
              <a:latin typeface="Courier New" panose="02070309020205020404" pitchFamily="49" charset="0"/>
            </a:endParaRPr>
          </a:p>
          <a:p>
            <a:pPr marL="0" indent="0">
              <a:lnSpc>
                <a:spcPct val="120000"/>
              </a:lnSpc>
              <a:spcBef>
                <a:spcPts val="0"/>
              </a:spcBef>
              <a:buNone/>
            </a:pPr>
            <a:r>
              <a:rPr lang="en-US" sz="800" dirty="0" err="1">
                <a:latin typeface="Courier New" panose="02070309020205020404" pitchFamily="49" charset="0"/>
              </a:rPr>
              <a:t>loop_delay</a:t>
            </a:r>
            <a:r>
              <a:rPr lang="en-US" sz="800" dirty="0">
                <a:latin typeface="Courier New" panose="02070309020205020404" pitchFamily="49" charset="0"/>
              </a:rPr>
              <a:t> = 0.2  # delay in seconds between each brightness change</a:t>
            </a:r>
          </a:p>
          <a:p>
            <a:pPr marL="0" indent="0">
              <a:lnSpc>
                <a:spcPct val="120000"/>
              </a:lnSpc>
              <a:spcBef>
                <a:spcPts val="0"/>
              </a:spcBef>
              <a:buNone/>
            </a:pPr>
            <a:endParaRPr lang="en-US" sz="800" dirty="0">
              <a:latin typeface="Courier New" panose="02070309020205020404" pitchFamily="49" charset="0"/>
            </a:endParaRPr>
          </a:p>
          <a:p>
            <a:pPr marL="0" indent="0">
              <a:lnSpc>
                <a:spcPct val="120000"/>
              </a:lnSpc>
              <a:spcBef>
                <a:spcPts val="0"/>
              </a:spcBef>
              <a:buNone/>
            </a:pPr>
            <a:r>
              <a:rPr lang="en-US" sz="800" dirty="0">
                <a:latin typeface="Courier New" panose="02070309020205020404" pitchFamily="49" charset="0"/>
              </a:rPr>
              <a:t># three brightness change algorithms</a:t>
            </a:r>
          </a:p>
          <a:p>
            <a:pPr marL="0" indent="0">
              <a:lnSpc>
                <a:spcPct val="120000"/>
              </a:lnSpc>
              <a:spcBef>
                <a:spcPts val="0"/>
              </a:spcBef>
              <a:buNone/>
            </a:pPr>
            <a:r>
              <a:rPr lang="en-US" sz="800" dirty="0">
                <a:latin typeface="Courier New" panose="02070309020205020404" pitchFamily="49" charset="0"/>
              </a:rPr>
              <a:t>algorithms = ["linear", "power_2", "logarithmic"]</a:t>
            </a:r>
          </a:p>
          <a:p>
            <a:pPr marL="0" indent="0">
              <a:lnSpc>
                <a:spcPct val="120000"/>
              </a:lnSpc>
              <a:spcBef>
                <a:spcPts val="0"/>
              </a:spcBef>
              <a:buNone/>
            </a:pPr>
            <a:r>
              <a:rPr lang="en-US" sz="800" dirty="0">
                <a:latin typeface="Courier New" panose="02070309020205020404" pitchFamily="49" charset="0"/>
              </a:rPr>
              <a:t>algorithm = algorithms[0]</a:t>
            </a:r>
          </a:p>
          <a:p>
            <a:pPr marL="0" indent="0">
              <a:lnSpc>
                <a:spcPct val="120000"/>
              </a:lnSpc>
              <a:spcBef>
                <a:spcPts val="0"/>
              </a:spcBef>
              <a:buNone/>
            </a:pPr>
            <a:endParaRPr lang="en-US" sz="800" dirty="0">
              <a:latin typeface="Courier New" panose="02070309020205020404" pitchFamily="49" charset="0"/>
            </a:endParaRPr>
          </a:p>
          <a:p>
            <a:pPr marL="0" indent="0">
              <a:lnSpc>
                <a:spcPct val="120000"/>
              </a:lnSpc>
              <a:spcBef>
                <a:spcPts val="0"/>
              </a:spcBef>
              <a:buNone/>
            </a:pPr>
            <a:r>
              <a:rPr lang="en-US" sz="800" dirty="0">
                <a:latin typeface="Courier New" panose="02070309020205020404" pitchFamily="49" charset="0"/>
              </a:rPr>
              <a:t>steps = 10     # number of </a:t>
            </a:r>
            <a:r>
              <a:rPr lang="en-US" sz="800" dirty="0" err="1">
                <a:latin typeface="Courier New" panose="02070309020205020404" pitchFamily="49" charset="0"/>
              </a:rPr>
              <a:t>brigntness</a:t>
            </a:r>
            <a:r>
              <a:rPr lang="en-US" sz="800" dirty="0">
                <a:latin typeface="Courier New" panose="02070309020205020404" pitchFamily="49" charset="0"/>
              </a:rPr>
              <a:t> steps</a:t>
            </a:r>
          </a:p>
          <a:p>
            <a:pPr marL="0" indent="0">
              <a:lnSpc>
                <a:spcPct val="120000"/>
              </a:lnSpc>
              <a:spcBef>
                <a:spcPts val="0"/>
              </a:spcBef>
              <a:buNone/>
            </a:pPr>
            <a:r>
              <a:rPr lang="en-US" sz="800" dirty="0" err="1">
                <a:latin typeface="Courier New" panose="02070309020205020404" pitchFamily="49" charset="0"/>
              </a:rPr>
              <a:t>fade_factor</a:t>
            </a:r>
            <a:r>
              <a:rPr lang="en-US" sz="800" dirty="0">
                <a:latin typeface="Courier New" panose="02070309020205020404" pitchFamily="49" charset="0"/>
              </a:rPr>
              <a:t> = (steps * log10(2))/(log10(steps))</a:t>
            </a:r>
          </a:p>
          <a:p>
            <a:pPr marL="0" indent="0">
              <a:lnSpc>
                <a:spcPct val="120000"/>
              </a:lnSpc>
              <a:spcBef>
                <a:spcPts val="0"/>
              </a:spcBef>
              <a:buNone/>
            </a:pPr>
            <a:endParaRPr lang="en-US" sz="800" dirty="0">
              <a:latin typeface="Courier New" panose="02070309020205020404" pitchFamily="49" charset="0"/>
            </a:endParaRPr>
          </a:p>
          <a:p>
            <a:pPr marL="0" indent="0">
              <a:lnSpc>
                <a:spcPct val="120000"/>
              </a:lnSpc>
              <a:spcBef>
                <a:spcPts val="0"/>
              </a:spcBef>
              <a:buNone/>
            </a:pPr>
            <a:r>
              <a:rPr lang="en-US" sz="800" dirty="0" err="1">
                <a:latin typeface="Courier New" panose="02070309020205020404" pitchFamily="49" charset="0"/>
              </a:rPr>
              <a:t>led_min</a:t>
            </a:r>
            <a:r>
              <a:rPr lang="en-US" sz="800" dirty="0">
                <a:latin typeface="Courier New" panose="02070309020205020404" pitchFamily="49" charset="0"/>
              </a:rPr>
              <a:t> = 0          # minimum led brightness</a:t>
            </a:r>
          </a:p>
          <a:p>
            <a:pPr marL="0" indent="0">
              <a:lnSpc>
                <a:spcPct val="120000"/>
              </a:lnSpc>
              <a:spcBef>
                <a:spcPts val="0"/>
              </a:spcBef>
              <a:buNone/>
            </a:pPr>
            <a:r>
              <a:rPr lang="en-US" sz="800" dirty="0" err="1">
                <a:latin typeface="Courier New" panose="02070309020205020404" pitchFamily="49" charset="0"/>
              </a:rPr>
              <a:t>led_max</a:t>
            </a:r>
            <a:r>
              <a:rPr lang="en-US" sz="800" dirty="0">
                <a:latin typeface="Courier New" panose="02070309020205020404" pitchFamily="49" charset="0"/>
              </a:rPr>
              <a:t> = 100         # maximum led brightness</a:t>
            </a:r>
          </a:p>
          <a:p>
            <a:pPr marL="0" indent="0">
              <a:lnSpc>
                <a:spcPct val="120000"/>
              </a:lnSpc>
              <a:spcBef>
                <a:spcPts val="0"/>
              </a:spcBef>
              <a:buNone/>
            </a:pPr>
            <a:r>
              <a:rPr lang="en-US" sz="800" dirty="0" err="1">
                <a:latin typeface="Courier New" panose="02070309020205020404" pitchFamily="49" charset="0"/>
              </a:rPr>
              <a:t>led_step</a:t>
            </a:r>
            <a:r>
              <a:rPr lang="en-US" sz="800" dirty="0">
                <a:latin typeface="Courier New" panose="02070309020205020404" pitchFamily="49" charset="0"/>
              </a:rPr>
              <a:t> = 100/steps # brightness change</a:t>
            </a:r>
          </a:p>
          <a:p>
            <a:pPr marL="0" indent="0">
              <a:lnSpc>
                <a:spcPct val="120000"/>
              </a:lnSpc>
              <a:spcBef>
                <a:spcPts val="0"/>
              </a:spcBef>
              <a:buNone/>
            </a:pPr>
            <a:endParaRPr lang="en-US" sz="800" dirty="0">
              <a:latin typeface="Courier New" panose="02070309020205020404" pitchFamily="49" charset="0"/>
            </a:endParaRPr>
          </a:p>
          <a:p>
            <a:pPr marL="0" indent="0">
              <a:lnSpc>
                <a:spcPct val="120000"/>
              </a:lnSpc>
              <a:spcBef>
                <a:spcPts val="0"/>
              </a:spcBef>
              <a:buNone/>
            </a:pPr>
            <a:r>
              <a:rPr lang="en-US" sz="800" dirty="0" err="1">
                <a:latin typeface="Courier New" panose="02070309020205020404" pitchFamily="49" charset="0"/>
              </a:rPr>
              <a:t>def</a:t>
            </a:r>
            <a:r>
              <a:rPr lang="en-US" sz="800" dirty="0">
                <a:latin typeface="Courier New" panose="02070309020205020404" pitchFamily="49" charset="0"/>
              </a:rPr>
              <a:t> brightness(level):</a:t>
            </a:r>
          </a:p>
          <a:p>
            <a:pPr marL="0" indent="0">
              <a:lnSpc>
                <a:spcPct val="120000"/>
              </a:lnSpc>
              <a:spcBef>
                <a:spcPts val="0"/>
              </a:spcBef>
              <a:buNone/>
            </a:pPr>
            <a:r>
              <a:rPr lang="en-US" sz="800" dirty="0">
                <a:latin typeface="Courier New" panose="02070309020205020404" pitchFamily="49" charset="0"/>
              </a:rPr>
              <a:t>    if algorithm == "power_2":</a:t>
            </a:r>
          </a:p>
          <a:p>
            <a:pPr marL="0" indent="0">
              <a:lnSpc>
                <a:spcPct val="120000"/>
              </a:lnSpc>
              <a:spcBef>
                <a:spcPts val="0"/>
              </a:spcBef>
              <a:buNone/>
            </a:pPr>
            <a:r>
              <a:rPr lang="en-US" sz="800" dirty="0">
                <a:latin typeface="Courier New" panose="02070309020205020404" pitchFamily="49" charset="0"/>
              </a:rPr>
              <a:t>        return pow(2, level/10)/1024</a:t>
            </a:r>
          </a:p>
          <a:p>
            <a:pPr marL="0" indent="0">
              <a:lnSpc>
                <a:spcPct val="120000"/>
              </a:lnSpc>
              <a:spcBef>
                <a:spcPts val="0"/>
              </a:spcBef>
              <a:buNone/>
            </a:pPr>
            <a:r>
              <a:rPr lang="en-US" sz="800" dirty="0">
                <a:latin typeface="Courier New" panose="02070309020205020404" pitchFamily="49" charset="0"/>
              </a:rPr>
              <a:t>    </a:t>
            </a:r>
            <a:r>
              <a:rPr lang="en-US" sz="800" dirty="0" err="1">
                <a:latin typeface="Courier New" panose="02070309020205020404" pitchFamily="49" charset="0"/>
              </a:rPr>
              <a:t>elif</a:t>
            </a:r>
            <a:r>
              <a:rPr lang="en-US" sz="800" dirty="0">
                <a:latin typeface="Courier New" panose="02070309020205020404" pitchFamily="49" charset="0"/>
              </a:rPr>
              <a:t> algorithm == "logarithmic":</a:t>
            </a:r>
          </a:p>
          <a:p>
            <a:pPr marL="0" indent="0">
              <a:lnSpc>
                <a:spcPct val="120000"/>
              </a:lnSpc>
              <a:spcBef>
                <a:spcPts val="0"/>
              </a:spcBef>
              <a:buNone/>
            </a:pPr>
            <a:r>
              <a:rPr lang="en-US" sz="800" dirty="0">
                <a:latin typeface="Courier New" panose="02070309020205020404" pitchFamily="49" charset="0"/>
              </a:rPr>
              <a:t>        return (pow(2, ((level/</a:t>
            </a:r>
            <a:r>
              <a:rPr lang="en-US" sz="800" dirty="0" err="1">
                <a:latin typeface="Courier New" panose="02070309020205020404" pitchFamily="49" charset="0"/>
              </a:rPr>
              <a:t>led_step</a:t>
            </a:r>
            <a:r>
              <a:rPr lang="en-US" sz="800" dirty="0">
                <a:latin typeface="Courier New" panose="02070309020205020404" pitchFamily="49" charset="0"/>
              </a:rPr>
              <a:t>)/</a:t>
            </a:r>
            <a:r>
              <a:rPr lang="en-US" sz="800" dirty="0" err="1">
                <a:latin typeface="Courier New" panose="02070309020205020404" pitchFamily="49" charset="0"/>
              </a:rPr>
              <a:t>fade_factor</a:t>
            </a:r>
            <a:r>
              <a:rPr lang="en-US" sz="800" dirty="0">
                <a:latin typeface="Courier New" panose="02070309020205020404" pitchFamily="49" charset="0"/>
              </a:rPr>
              <a:t>))-1)/steps</a:t>
            </a:r>
          </a:p>
          <a:p>
            <a:pPr marL="0" indent="0">
              <a:lnSpc>
                <a:spcPct val="120000"/>
              </a:lnSpc>
              <a:spcBef>
                <a:spcPts val="0"/>
              </a:spcBef>
              <a:buNone/>
            </a:pPr>
            <a:r>
              <a:rPr lang="en-US" sz="800" dirty="0">
                <a:latin typeface="Courier New" panose="02070309020205020404" pitchFamily="49" charset="0"/>
              </a:rPr>
              <a:t>    else:</a:t>
            </a:r>
          </a:p>
          <a:p>
            <a:pPr marL="0" indent="0">
              <a:lnSpc>
                <a:spcPct val="120000"/>
              </a:lnSpc>
              <a:spcBef>
                <a:spcPts val="0"/>
              </a:spcBef>
              <a:buNone/>
            </a:pPr>
            <a:r>
              <a:rPr lang="en-US" sz="800" dirty="0">
                <a:latin typeface="Courier New" panose="02070309020205020404" pitchFamily="49" charset="0"/>
              </a:rPr>
              <a:t>        # default to linear</a:t>
            </a:r>
          </a:p>
          <a:p>
            <a:pPr marL="0" indent="0">
              <a:lnSpc>
                <a:spcPct val="120000"/>
              </a:lnSpc>
              <a:spcBef>
                <a:spcPts val="0"/>
              </a:spcBef>
              <a:buNone/>
            </a:pPr>
            <a:r>
              <a:rPr lang="en-US" sz="800" dirty="0">
                <a:latin typeface="Courier New" panose="02070309020205020404" pitchFamily="49" charset="0"/>
              </a:rPr>
              <a:t>        return level/100</a:t>
            </a:r>
          </a:p>
          <a:p>
            <a:pPr marL="0" indent="0">
              <a:lnSpc>
                <a:spcPct val="120000"/>
              </a:lnSpc>
              <a:spcBef>
                <a:spcPts val="0"/>
              </a:spcBef>
              <a:buNone/>
            </a:pPr>
            <a:endParaRPr lang="en-US" sz="800" dirty="0">
              <a:latin typeface="Courier New" panose="02070309020205020404" pitchFamily="49" charset="0"/>
            </a:endParaRPr>
          </a:p>
          <a:p>
            <a:pPr marL="0" indent="0">
              <a:lnSpc>
                <a:spcPct val="120000"/>
              </a:lnSpc>
              <a:spcBef>
                <a:spcPts val="0"/>
              </a:spcBef>
              <a:buNone/>
            </a:pPr>
            <a:r>
              <a:rPr lang="en-US" sz="800" dirty="0">
                <a:latin typeface="Courier New" panose="02070309020205020404" pitchFamily="49" charset="0"/>
              </a:rPr>
              <a:t>            </a:t>
            </a:r>
          </a:p>
          <a:p>
            <a:pPr marL="0" indent="0">
              <a:lnSpc>
                <a:spcPct val="120000"/>
              </a:lnSpc>
              <a:spcBef>
                <a:spcPts val="0"/>
              </a:spcBef>
              <a:buNone/>
            </a:pPr>
            <a:endParaRPr lang="en-US" sz="800" dirty="0">
              <a:latin typeface="Courier New" panose="02070309020205020404" pitchFamily="49" charset="0"/>
            </a:endParaRPr>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29</a:t>
            </a:fld>
            <a:endParaRPr lang="en-US" dirty="0"/>
          </a:p>
        </p:txBody>
      </p:sp>
      <p:sp>
        <p:nvSpPr>
          <p:cNvPr id="6" name="Content Placeholder 2"/>
          <p:cNvSpPr txBox="1">
            <a:spLocks/>
          </p:cNvSpPr>
          <p:nvPr/>
        </p:nvSpPr>
        <p:spPr>
          <a:xfrm>
            <a:off x="6193885" y="2522820"/>
            <a:ext cx="5742742" cy="3869018"/>
          </a:xfrm>
          <a:prstGeom prst="rect">
            <a:avLst/>
          </a:prstGeom>
        </p:spPr>
        <p:txBody>
          <a:bodyPr vert="horz" lIns="91440" tIns="45720" rIns="91440" bIns="45720" rtlCol="0">
            <a:normAutofit fontScale="8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lnSpc>
                <a:spcPct val="120000"/>
              </a:lnSpc>
              <a:spcBef>
                <a:spcPts val="0"/>
              </a:spcBef>
              <a:buFont typeface="Wingdings 3" charset="2"/>
              <a:buNone/>
            </a:pPr>
            <a:endParaRPr lang="en-US" sz="1200" dirty="0" smtClean="0">
              <a:latin typeface="Courier New" panose="02070309020205020404" pitchFamily="49" charset="0"/>
            </a:endParaRPr>
          </a:p>
          <a:p>
            <a:pPr marL="0" indent="0">
              <a:lnSpc>
                <a:spcPct val="120000"/>
              </a:lnSpc>
              <a:spcBef>
                <a:spcPts val="0"/>
              </a:spcBef>
              <a:buFont typeface="Wingdings 3" charset="2"/>
              <a:buNone/>
            </a:pPr>
            <a:r>
              <a:rPr lang="en-US" sz="1200" dirty="0" smtClean="0">
                <a:latin typeface="Courier New" panose="02070309020205020404" pitchFamily="49" charset="0"/>
              </a:rPr>
              <a:t>            </a:t>
            </a:r>
          </a:p>
          <a:p>
            <a:pPr marL="0" indent="0">
              <a:lnSpc>
                <a:spcPct val="120000"/>
              </a:lnSpc>
              <a:spcBef>
                <a:spcPts val="0"/>
              </a:spcBef>
              <a:buFont typeface="Wingdings 3" charset="2"/>
              <a:buNone/>
            </a:pPr>
            <a:endParaRPr lang="en-US" sz="1200" dirty="0" smtClean="0">
              <a:latin typeface="Courier New" panose="02070309020205020404" pitchFamily="49" charset="0"/>
            </a:endParaRPr>
          </a:p>
          <a:p>
            <a:pPr marL="0" indent="0">
              <a:lnSpc>
                <a:spcPct val="120000"/>
              </a:lnSpc>
              <a:spcBef>
                <a:spcPts val="0"/>
              </a:spcBef>
              <a:buFont typeface="Wingdings 3" charset="2"/>
              <a:buNone/>
            </a:pPr>
            <a:r>
              <a:rPr lang="en-US" sz="1000" dirty="0" smtClean="0">
                <a:latin typeface="Courier New" panose="02070309020205020404" pitchFamily="49" charset="0"/>
              </a:rPr>
              <a:t>try:</a:t>
            </a:r>
          </a:p>
          <a:p>
            <a:pPr marL="0" indent="0">
              <a:lnSpc>
                <a:spcPct val="120000"/>
              </a:lnSpc>
              <a:spcBef>
                <a:spcPts val="0"/>
              </a:spcBef>
              <a:buFont typeface="Wingdings 3" charset="2"/>
              <a:buNone/>
            </a:pPr>
            <a:r>
              <a:rPr lang="en-US" sz="1000" dirty="0" smtClean="0">
                <a:latin typeface="Courier New" panose="02070309020205020404" pitchFamily="49" charset="0"/>
              </a:rPr>
              <a:t>    while True:                       # loop forever</a:t>
            </a:r>
          </a:p>
          <a:p>
            <a:pPr marL="0" indent="0">
              <a:lnSpc>
                <a:spcPct val="120000"/>
              </a:lnSpc>
              <a:spcBef>
                <a:spcPts val="0"/>
              </a:spcBef>
              <a:buFont typeface="Wingdings 3" charset="2"/>
              <a:buNone/>
            </a:pPr>
            <a:r>
              <a:rPr lang="en-US" sz="1000" dirty="0" smtClean="0">
                <a:latin typeface="Courier New" panose="02070309020205020404" pitchFamily="49" charset="0"/>
              </a:rPr>
              <a:t>        for level in range (led_min,led_max+1,int(</a:t>
            </a:r>
            <a:r>
              <a:rPr lang="en-US" sz="1000" dirty="0" err="1" smtClean="0">
                <a:latin typeface="Courier New" panose="02070309020205020404" pitchFamily="49" charset="0"/>
              </a:rPr>
              <a:t>led_step</a:t>
            </a:r>
            <a:r>
              <a:rPr lang="en-US" sz="1000" dirty="0" smtClean="0">
                <a:latin typeface="Courier New" panose="02070309020205020404" pitchFamily="49" charset="0"/>
              </a:rPr>
              <a:t>)):  # variable x incremented from min to max by step</a:t>
            </a:r>
          </a:p>
          <a:p>
            <a:pPr marL="0" indent="0">
              <a:lnSpc>
                <a:spcPct val="120000"/>
              </a:lnSpc>
              <a:spcBef>
                <a:spcPts val="0"/>
              </a:spcBef>
              <a:buFont typeface="Wingdings 3" charset="2"/>
              <a:buNone/>
            </a:pPr>
            <a:r>
              <a:rPr lang="en-US" sz="1000" dirty="0" smtClean="0">
                <a:latin typeface="Courier New" panose="02070309020205020404" pitchFamily="49" charset="0"/>
              </a:rPr>
              <a:t>            bright = brightness(level) # calculate new duty cycle</a:t>
            </a:r>
          </a:p>
          <a:p>
            <a:pPr marL="0" indent="0">
              <a:lnSpc>
                <a:spcPct val="120000"/>
              </a:lnSpc>
              <a:spcBef>
                <a:spcPts val="0"/>
              </a:spcBef>
              <a:buFont typeface="Wingdings 3" charset="2"/>
              <a:buNone/>
            </a:pPr>
            <a:r>
              <a:rPr lang="en-US" sz="1000" dirty="0" smtClean="0">
                <a:latin typeface="Courier New" panose="02070309020205020404" pitchFamily="49" charset="0"/>
              </a:rPr>
              <a:t>            print("increasing:", level, bright*100) # print for debug</a:t>
            </a:r>
          </a:p>
          <a:p>
            <a:pPr marL="0" indent="0">
              <a:lnSpc>
                <a:spcPct val="120000"/>
              </a:lnSpc>
              <a:spcBef>
                <a:spcPts val="0"/>
              </a:spcBef>
              <a:buFont typeface="Wingdings 3" charset="2"/>
              <a:buNone/>
            </a:pPr>
            <a:r>
              <a:rPr lang="en-US" sz="1000" dirty="0" smtClean="0">
                <a:latin typeface="Courier New" panose="02070309020205020404" pitchFamily="49" charset="0"/>
              </a:rPr>
              <a:t>            </a:t>
            </a:r>
            <a:r>
              <a:rPr lang="en-US" sz="1000" dirty="0" err="1" smtClean="0">
                <a:latin typeface="Courier New" panose="02070309020205020404" pitchFamily="49" charset="0"/>
              </a:rPr>
              <a:t>light.value</a:t>
            </a:r>
            <a:r>
              <a:rPr lang="en-US" sz="1000" dirty="0" smtClean="0">
                <a:latin typeface="Courier New" panose="02070309020205020404" pitchFamily="49" charset="0"/>
              </a:rPr>
              <a:t> = bright       # change duty cycle to vary the brightness of LED.</a:t>
            </a:r>
          </a:p>
          <a:p>
            <a:pPr marL="0" indent="0">
              <a:lnSpc>
                <a:spcPct val="120000"/>
              </a:lnSpc>
              <a:spcBef>
                <a:spcPts val="0"/>
              </a:spcBef>
              <a:buFont typeface="Wingdings 3" charset="2"/>
              <a:buNone/>
            </a:pPr>
            <a:r>
              <a:rPr lang="en-US" sz="1000" dirty="0" smtClean="0">
                <a:latin typeface="Courier New" panose="02070309020205020404" pitchFamily="49" charset="0"/>
              </a:rPr>
              <a:t>            sleep(</a:t>
            </a:r>
            <a:r>
              <a:rPr lang="en-US" sz="1000" dirty="0" err="1" smtClean="0">
                <a:latin typeface="Courier New" panose="02070309020205020404" pitchFamily="49" charset="0"/>
              </a:rPr>
              <a:t>loop_delay</a:t>
            </a:r>
            <a:r>
              <a:rPr lang="en-US" sz="1000" dirty="0" smtClean="0">
                <a:latin typeface="Courier New" panose="02070309020205020404" pitchFamily="49" charset="0"/>
              </a:rPr>
              <a:t>)          # sleep in seconds</a:t>
            </a:r>
          </a:p>
          <a:p>
            <a:pPr marL="0" indent="0">
              <a:lnSpc>
                <a:spcPct val="120000"/>
              </a:lnSpc>
              <a:spcBef>
                <a:spcPts val="0"/>
              </a:spcBef>
              <a:buFont typeface="Wingdings 3" charset="2"/>
              <a:buNone/>
            </a:pPr>
            <a:r>
              <a:rPr lang="en-US" sz="1000" dirty="0" smtClean="0">
                <a:latin typeface="Courier New" panose="02070309020205020404" pitchFamily="49" charset="0"/>
              </a:rPr>
              <a:t>            </a:t>
            </a:r>
          </a:p>
          <a:p>
            <a:pPr marL="0" indent="0">
              <a:lnSpc>
                <a:spcPct val="120000"/>
              </a:lnSpc>
              <a:spcBef>
                <a:spcPts val="0"/>
              </a:spcBef>
              <a:buFont typeface="Wingdings 3" charset="2"/>
              <a:buNone/>
            </a:pPr>
            <a:r>
              <a:rPr lang="en-US" sz="1000" dirty="0" smtClean="0">
                <a:latin typeface="Courier New" panose="02070309020205020404" pitchFamily="49" charset="0"/>
              </a:rPr>
              <a:t>        for level in range (led_max,led_min-1,int(-</a:t>
            </a:r>
            <a:r>
              <a:rPr lang="en-US" sz="1000" dirty="0" err="1" smtClean="0">
                <a:latin typeface="Courier New" panose="02070309020205020404" pitchFamily="49" charset="0"/>
              </a:rPr>
              <a:t>led_step</a:t>
            </a:r>
            <a:r>
              <a:rPr lang="en-US" sz="1000" dirty="0" smtClean="0">
                <a:latin typeface="Courier New" panose="02070309020205020404" pitchFamily="49" charset="0"/>
              </a:rPr>
              <a:t>)): # variable x decremented from max to min by step</a:t>
            </a:r>
          </a:p>
          <a:p>
            <a:pPr marL="0" indent="0">
              <a:lnSpc>
                <a:spcPct val="120000"/>
              </a:lnSpc>
              <a:spcBef>
                <a:spcPts val="0"/>
              </a:spcBef>
              <a:buFont typeface="Wingdings 3" charset="2"/>
              <a:buNone/>
            </a:pPr>
            <a:r>
              <a:rPr lang="en-US" sz="1000" dirty="0" smtClean="0">
                <a:latin typeface="Courier New" panose="02070309020205020404" pitchFamily="49" charset="0"/>
              </a:rPr>
              <a:t>            bright = brightness(level) # calculate new duty cycle</a:t>
            </a:r>
          </a:p>
          <a:p>
            <a:pPr marL="0" indent="0">
              <a:lnSpc>
                <a:spcPct val="120000"/>
              </a:lnSpc>
              <a:spcBef>
                <a:spcPts val="0"/>
              </a:spcBef>
              <a:buFont typeface="Wingdings 3" charset="2"/>
              <a:buNone/>
            </a:pPr>
            <a:r>
              <a:rPr lang="en-US" sz="1000" dirty="0" smtClean="0">
                <a:latin typeface="Courier New" panose="02070309020205020404" pitchFamily="49" charset="0"/>
              </a:rPr>
              <a:t>            print("decreasing:", level, bright*100) # print for debug</a:t>
            </a:r>
          </a:p>
          <a:p>
            <a:pPr marL="0" indent="0">
              <a:lnSpc>
                <a:spcPct val="120000"/>
              </a:lnSpc>
              <a:spcBef>
                <a:spcPts val="0"/>
              </a:spcBef>
              <a:buFont typeface="Wingdings 3" charset="2"/>
              <a:buNone/>
            </a:pPr>
            <a:r>
              <a:rPr lang="en-US" sz="1000" dirty="0" smtClean="0">
                <a:latin typeface="Courier New" panose="02070309020205020404" pitchFamily="49" charset="0"/>
              </a:rPr>
              <a:t>            </a:t>
            </a:r>
            <a:r>
              <a:rPr lang="en-US" sz="1000" dirty="0" err="1" smtClean="0">
                <a:latin typeface="Courier New" panose="02070309020205020404" pitchFamily="49" charset="0"/>
              </a:rPr>
              <a:t>light.value</a:t>
            </a:r>
            <a:r>
              <a:rPr lang="en-US" sz="1000" dirty="0" smtClean="0">
                <a:latin typeface="Courier New" panose="02070309020205020404" pitchFamily="49" charset="0"/>
              </a:rPr>
              <a:t> = bright       # change duty cycle to vary the brightness of LED.</a:t>
            </a:r>
          </a:p>
          <a:p>
            <a:pPr marL="0" indent="0">
              <a:lnSpc>
                <a:spcPct val="120000"/>
              </a:lnSpc>
              <a:spcBef>
                <a:spcPts val="0"/>
              </a:spcBef>
              <a:buFont typeface="Wingdings 3" charset="2"/>
              <a:buNone/>
            </a:pPr>
            <a:r>
              <a:rPr lang="en-US" sz="1000" dirty="0" smtClean="0">
                <a:latin typeface="Courier New" panose="02070309020205020404" pitchFamily="49" charset="0"/>
              </a:rPr>
              <a:t>            sleep(</a:t>
            </a:r>
            <a:r>
              <a:rPr lang="en-US" sz="1000" dirty="0" err="1" smtClean="0">
                <a:latin typeface="Courier New" panose="02070309020205020404" pitchFamily="49" charset="0"/>
              </a:rPr>
              <a:t>loop_delay</a:t>
            </a:r>
            <a:r>
              <a:rPr lang="en-US" sz="1000" dirty="0" smtClean="0">
                <a:latin typeface="Courier New" panose="02070309020205020404" pitchFamily="49" charset="0"/>
              </a:rPr>
              <a:t>)          # sleep in seconds</a:t>
            </a:r>
          </a:p>
          <a:p>
            <a:pPr marL="0" indent="0">
              <a:lnSpc>
                <a:spcPct val="120000"/>
              </a:lnSpc>
              <a:spcBef>
                <a:spcPts val="0"/>
              </a:spcBef>
              <a:buFont typeface="Wingdings 3" charset="2"/>
              <a:buNone/>
            </a:pPr>
            <a:endParaRPr lang="en-US" sz="1000" dirty="0" smtClean="0">
              <a:latin typeface="Courier New" panose="02070309020205020404" pitchFamily="49" charset="0"/>
            </a:endParaRPr>
          </a:p>
          <a:p>
            <a:pPr marL="0" indent="0">
              <a:lnSpc>
                <a:spcPct val="120000"/>
              </a:lnSpc>
              <a:spcBef>
                <a:spcPts val="0"/>
              </a:spcBef>
              <a:buFont typeface="Wingdings 3" charset="2"/>
              <a:buNone/>
            </a:pPr>
            <a:r>
              <a:rPr lang="en-US" sz="1000" dirty="0" smtClean="0">
                <a:latin typeface="Courier New" panose="02070309020205020404" pitchFamily="49" charset="0"/>
              </a:rPr>
              <a:t>except KeyboardInterrupt:</a:t>
            </a:r>
          </a:p>
          <a:p>
            <a:pPr marL="0" indent="0">
              <a:lnSpc>
                <a:spcPct val="120000"/>
              </a:lnSpc>
              <a:spcBef>
                <a:spcPts val="0"/>
              </a:spcBef>
              <a:buFont typeface="Wingdings 3" charset="2"/>
              <a:buNone/>
            </a:pPr>
            <a:r>
              <a:rPr lang="en-US" sz="1000" dirty="0" smtClean="0">
                <a:latin typeface="Courier New" panose="02070309020205020404" pitchFamily="49" charset="0"/>
              </a:rPr>
              <a:t>    pass</a:t>
            </a:r>
          </a:p>
          <a:p>
            <a:pPr marL="0" indent="0">
              <a:lnSpc>
                <a:spcPct val="120000"/>
              </a:lnSpc>
              <a:spcBef>
                <a:spcPts val="0"/>
              </a:spcBef>
              <a:buFont typeface="Wingdings 3" charset="2"/>
              <a:buNone/>
            </a:pPr>
            <a:endParaRPr lang="en-US" sz="1000" dirty="0" smtClean="0">
              <a:latin typeface="Courier New" panose="02070309020205020404" pitchFamily="49" charset="0"/>
            </a:endParaRPr>
          </a:p>
          <a:p>
            <a:pPr marL="0" indent="0">
              <a:lnSpc>
                <a:spcPct val="120000"/>
              </a:lnSpc>
              <a:spcBef>
                <a:spcPts val="0"/>
              </a:spcBef>
              <a:buFont typeface="Wingdings 3" charset="2"/>
              <a:buNone/>
            </a:pPr>
            <a:r>
              <a:rPr lang="en-US" sz="1000" dirty="0" smtClean="0">
                <a:latin typeface="Courier New" panose="02070309020205020404" pitchFamily="49" charset="0"/>
              </a:rPr>
              <a:t>finally:</a:t>
            </a:r>
          </a:p>
          <a:p>
            <a:pPr marL="0" indent="0">
              <a:lnSpc>
                <a:spcPct val="120000"/>
              </a:lnSpc>
              <a:spcBef>
                <a:spcPts val="0"/>
              </a:spcBef>
              <a:buFont typeface="Wingdings 3" charset="2"/>
              <a:buNone/>
            </a:pPr>
            <a:r>
              <a:rPr lang="en-US" sz="1000" dirty="0" smtClean="0">
                <a:latin typeface="Courier New" panose="02070309020205020404" pitchFamily="49" charset="0"/>
              </a:rPr>
              <a:t>    </a:t>
            </a:r>
            <a:r>
              <a:rPr lang="en-US" sz="1000" dirty="0" err="1" smtClean="0">
                <a:latin typeface="Courier New" panose="02070309020205020404" pitchFamily="49" charset="0"/>
              </a:rPr>
              <a:t>light.close</a:t>
            </a:r>
            <a:r>
              <a:rPr lang="en-US" sz="1000" dirty="0" smtClean="0">
                <a:latin typeface="Courier New" panose="02070309020205020404" pitchFamily="49" charset="0"/>
              </a:rPr>
              <a:t>()</a:t>
            </a:r>
            <a:endParaRPr lang="en-US" sz="1000" dirty="0"/>
          </a:p>
        </p:txBody>
      </p:sp>
    </p:spTree>
    <p:extLst>
      <p:ext uri="{BB962C8B-B14F-4D97-AF65-F5344CB8AC3E}">
        <p14:creationId xmlns:p14="http://schemas.microsoft.com/office/powerpoint/2010/main" val="8658228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notes and code</a:t>
            </a:r>
            <a:endParaRPr lang="en-US" dirty="0"/>
          </a:p>
        </p:txBody>
      </p:sp>
      <p:sp>
        <p:nvSpPr>
          <p:cNvPr id="3" name="Content Placeholder 2"/>
          <p:cNvSpPr>
            <a:spLocks noGrp="1"/>
          </p:cNvSpPr>
          <p:nvPr>
            <p:ph idx="1"/>
          </p:nvPr>
        </p:nvSpPr>
        <p:spPr/>
        <p:txBody>
          <a:bodyPr/>
          <a:lstStyle/>
          <a:p>
            <a:r>
              <a:rPr lang="en-US" dirty="0" smtClean="0"/>
              <a:t>All the class notes and code can be downloaded from GitHub:</a:t>
            </a:r>
          </a:p>
          <a:p>
            <a:pPr lvl="1"/>
            <a:r>
              <a:rPr lang="en-US" dirty="0">
                <a:hlinkClick r:id="rId2"/>
              </a:rPr>
              <a:t>https://</a:t>
            </a:r>
            <a:r>
              <a:rPr lang="en-US" dirty="0" smtClean="0">
                <a:hlinkClick r:id="rId2"/>
              </a:rPr>
              <a:t>github.com/RochesterMakerSpace/Raspberry-Pi-class</a:t>
            </a:r>
            <a:endParaRPr lang="en-US" dirty="0" smtClean="0"/>
          </a:p>
          <a:p>
            <a:r>
              <a:rPr lang="en-US" dirty="0" smtClean="0"/>
              <a:t>Pull down the green “Code” button and select “Download ZIP”</a:t>
            </a: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16247511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 Projects – Blink with Timer</a:t>
            </a:r>
            <a:endParaRPr lang="en-US" dirty="0"/>
          </a:p>
        </p:txBody>
      </p:sp>
      <p:sp>
        <p:nvSpPr>
          <p:cNvPr id="3" name="Content Placeholder 2"/>
          <p:cNvSpPr>
            <a:spLocks noGrp="1"/>
          </p:cNvSpPr>
          <p:nvPr>
            <p:ph idx="1"/>
          </p:nvPr>
        </p:nvSpPr>
        <p:spPr>
          <a:xfrm>
            <a:off x="1154954" y="2603500"/>
            <a:ext cx="9952317" cy="3416300"/>
          </a:xfrm>
        </p:spPr>
        <p:txBody>
          <a:bodyPr/>
          <a:lstStyle/>
          <a:p>
            <a:r>
              <a:rPr lang="en-US" dirty="0" smtClean="0"/>
              <a:t>Blink LED with Timer</a:t>
            </a:r>
          </a:p>
          <a:p>
            <a:pPr lvl="1"/>
            <a:r>
              <a:rPr lang="en-US" dirty="0" smtClean="0"/>
              <a:t>Execute </a:t>
            </a:r>
            <a:r>
              <a:rPr lang="en-US" dirty="0" err="1"/>
              <a:t>Thonny</a:t>
            </a:r>
            <a:r>
              <a:rPr lang="en-US" dirty="0"/>
              <a:t> and load </a:t>
            </a:r>
            <a:r>
              <a:rPr lang="en-US" dirty="0" smtClean="0"/>
              <a:t>Maker/Documents/RaspberryPiClass/timer_blink.py</a:t>
            </a:r>
            <a:endParaRPr lang="en-US" dirty="0"/>
          </a:p>
          <a:p>
            <a:pPr lvl="1"/>
            <a:endParaRPr lang="en-US" dirty="0"/>
          </a:p>
          <a:p>
            <a:pPr marL="457200" lvl="1" indent="0">
              <a:buNone/>
            </a:pPr>
            <a:r>
              <a:rPr lang="en-US" dirty="0" smtClean="0"/>
              <a:t>This starts by executing a function blink(). </a:t>
            </a:r>
            <a:r>
              <a:rPr lang="en-US" dirty="0"/>
              <a:t>b</a:t>
            </a:r>
            <a:r>
              <a:rPr lang="en-US" dirty="0" smtClean="0"/>
              <a:t>link() starts a timer with a 1 second timeout and specifies that the same function, blink() should be called when the timer expires. The program then pauses for keyboard input. The timer does all the work in the background. When the program exits a call to </a:t>
            </a:r>
            <a:r>
              <a:rPr lang="en-US" dirty="0" err="1" smtClean="0"/>
              <a:t>sys.exit</a:t>
            </a:r>
            <a:r>
              <a:rPr lang="en-US" dirty="0" smtClean="0"/>
              <a:t>() is necessary to stop the timer, otherwise the timer will keep running and the LED will continue to blink.</a:t>
            </a: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30</a:t>
            </a:fld>
            <a:endParaRPr lang="en-US" dirty="0"/>
          </a:p>
        </p:txBody>
      </p:sp>
    </p:spTree>
    <p:extLst>
      <p:ext uri="{BB962C8B-B14F-4D97-AF65-F5344CB8AC3E}">
        <p14:creationId xmlns:p14="http://schemas.microsoft.com/office/powerpoint/2010/main" val="295219221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 Projects – Blink Remotely</a:t>
            </a:r>
            <a:endParaRPr lang="en-US" dirty="0"/>
          </a:p>
        </p:txBody>
      </p:sp>
      <p:sp>
        <p:nvSpPr>
          <p:cNvPr id="3" name="Content Placeholder 2"/>
          <p:cNvSpPr>
            <a:spLocks noGrp="1"/>
          </p:cNvSpPr>
          <p:nvPr>
            <p:ph idx="1"/>
          </p:nvPr>
        </p:nvSpPr>
        <p:spPr>
          <a:xfrm>
            <a:off x="1154954" y="2603500"/>
            <a:ext cx="9790952" cy="3416300"/>
          </a:xfrm>
        </p:spPr>
        <p:txBody>
          <a:bodyPr/>
          <a:lstStyle/>
          <a:p>
            <a:r>
              <a:rPr lang="en-US" sz="1400" dirty="0" smtClean="0"/>
              <a:t>Blink LED remotely</a:t>
            </a:r>
          </a:p>
          <a:p>
            <a:pPr lvl="1"/>
            <a:r>
              <a:rPr lang="en-US" sz="1400" dirty="0" smtClean="0"/>
              <a:t>As user pi:</a:t>
            </a:r>
          </a:p>
          <a:p>
            <a:pPr lvl="2"/>
            <a:r>
              <a:rPr lang="en-US" dirty="0" smtClean="0"/>
              <a:t>Enable Remote GPIO in Raspberry </a:t>
            </a:r>
            <a:r>
              <a:rPr lang="en-US" dirty="0"/>
              <a:t>Pi Preferences-&gt;Raspberry Pi Configuration-&gt;</a:t>
            </a:r>
            <a:r>
              <a:rPr lang="en-US" dirty="0" smtClean="0"/>
              <a:t>Interfaces</a:t>
            </a:r>
          </a:p>
          <a:p>
            <a:pPr lvl="2"/>
            <a:r>
              <a:rPr lang="en-US" dirty="0" smtClean="0"/>
              <a:t>Automate running pigpiod daemon at boot time: </a:t>
            </a:r>
            <a:r>
              <a:rPr lang="en-US" dirty="0" smtClean="0">
                <a:latin typeface="Courier New" panose="02070309020205020404" pitchFamily="49" charset="0"/>
              </a:rPr>
              <a:t>sudo systemctl enable pigpiod</a:t>
            </a:r>
          </a:p>
          <a:p>
            <a:pPr lvl="2"/>
            <a:r>
              <a:rPr lang="en-US" dirty="0" smtClean="0"/>
              <a:t>Run the daemon once using systemctl: </a:t>
            </a:r>
            <a:r>
              <a:rPr lang="en-US" dirty="0" smtClean="0">
                <a:latin typeface="Courier New" panose="02070309020205020404" pitchFamily="49" charset="0"/>
              </a:rPr>
              <a:t>sudo systemctl start pigpiod</a:t>
            </a:r>
          </a:p>
          <a:p>
            <a:pPr lvl="2"/>
            <a:r>
              <a:rPr lang="en-US" dirty="0" smtClean="0"/>
              <a:t>Or to run the daemon manually:</a:t>
            </a:r>
            <a:r>
              <a:rPr lang="en-US" dirty="0"/>
              <a:t> </a:t>
            </a:r>
            <a:r>
              <a:rPr lang="en-US" dirty="0" smtClean="0">
                <a:latin typeface="Courier New" panose="02070309020205020404" pitchFamily="49" charset="0"/>
              </a:rPr>
              <a:t>sudo pigpiod</a:t>
            </a:r>
          </a:p>
          <a:p>
            <a:pPr lvl="1"/>
            <a:r>
              <a:rPr lang="en-US" sz="1400" dirty="0" smtClean="0"/>
              <a:t>Install </a:t>
            </a:r>
            <a:r>
              <a:rPr lang="en-US" sz="1400" dirty="0" smtClean="0">
                <a:hlinkClick r:id="rId2"/>
              </a:rPr>
              <a:t>https://thonny.org/</a:t>
            </a:r>
            <a:r>
              <a:rPr lang="en-US" sz="1400" dirty="0" smtClean="0"/>
              <a:t> on Windows</a:t>
            </a:r>
          </a:p>
          <a:p>
            <a:pPr lvl="1"/>
            <a:r>
              <a:rPr lang="en-US" sz="1400" dirty="0" smtClean="0"/>
              <a:t>Install gpiozero using Thonny on Windows</a:t>
            </a:r>
          </a:p>
          <a:p>
            <a:pPr lvl="1"/>
            <a:r>
              <a:rPr lang="en-US" sz="1400" dirty="0" smtClean="0"/>
              <a:t>Install </a:t>
            </a:r>
            <a:r>
              <a:rPr lang="en-US" sz="1400" dirty="0" err="1" smtClean="0"/>
              <a:t>pigpio</a:t>
            </a:r>
            <a:r>
              <a:rPr lang="en-US" sz="1400" dirty="0" smtClean="0"/>
              <a:t> using Thonny on Windows</a:t>
            </a:r>
          </a:p>
          <a:p>
            <a:pPr lvl="1"/>
            <a:r>
              <a:rPr lang="en-US" sz="1400" dirty="0" smtClean="0"/>
              <a:t>Run remote_blink.py</a:t>
            </a:r>
          </a:p>
          <a:p>
            <a:pPr lvl="1"/>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31</a:t>
            </a:fld>
            <a:endParaRPr lang="en-US" dirty="0"/>
          </a:p>
        </p:txBody>
      </p:sp>
    </p:spTree>
    <p:extLst>
      <p:ext uri="{BB962C8B-B14F-4D97-AF65-F5344CB8AC3E}">
        <p14:creationId xmlns:p14="http://schemas.microsoft.com/office/powerpoint/2010/main" val="371796997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 Projects – Blink via Browser</a:t>
            </a:r>
            <a:endParaRPr lang="en-US" dirty="0"/>
          </a:p>
        </p:txBody>
      </p:sp>
      <p:sp>
        <p:nvSpPr>
          <p:cNvPr id="3" name="Content Placeholder 2"/>
          <p:cNvSpPr>
            <a:spLocks noGrp="1"/>
          </p:cNvSpPr>
          <p:nvPr>
            <p:ph idx="1"/>
          </p:nvPr>
        </p:nvSpPr>
        <p:spPr>
          <a:xfrm>
            <a:off x="1154954" y="2393576"/>
            <a:ext cx="8825659" cy="3626224"/>
          </a:xfrm>
        </p:spPr>
        <p:txBody>
          <a:bodyPr>
            <a:normAutofit fontScale="92500" lnSpcReduction="10000"/>
          </a:bodyPr>
          <a:lstStyle/>
          <a:p>
            <a:r>
              <a:rPr lang="en-US" dirty="0" smtClean="0"/>
              <a:t>Blink LED via Web Browser</a:t>
            </a:r>
          </a:p>
          <a:p>
            <a:pPr lvl="1"/>
            <a:r>
              <a:rPr lang="en-US" dirty="0"/>
              <a:t>Execute </a:t>
            </a:r>
            <a:r>
              <a:rPr lang="en-US" dirty="0" err="1"/>
              <a:t>Thonny</a:t>
            </a:r>
            <a:r>
              <a:rPr lang="en-US" dirty="0"/>
              <a:t> and load </a:t>
            </a:r>
            <a:r>
              <a:rPr lang="en-US" dirty="0" smtClean="0"/>
              <a:t>Maker/Documents/RaspberryPiClass/simple_webserver.py</a:t>
            </a:r>
          </a:p>
          <a:p>
            <a:pPr lvl="1"/>
            <a:r>
              <a:rPr lang="en-US" dirty="0" smtClean="0"/>
              <a:t>Enter the PI’s IP address for the variable host name and run the program</a:t>
            </a:r>
          </a:p>
          <a:p>
            <a:pPr lvl="1"/>
            <a:r>
              <a:rPr lang="en-US" dirty="0" smtClean="0"/>
              <a:t>Point browser to IP address, port 8000</a:t>
            </a:r>
          </a:p>
          <a:p>
            <a:pPr lvl="1"/>
            <a:r>
              <a:rPr lang="en-US" dirty="0" smtClean="0"/>
              <a:t>Press On or Off</a:t>
            </a:r>
          </a:p>
          <a:p>
            <a:pPr lvl="1"/>
            <a:r>
              <a:rPr lang="en-US" dirty="0"/>
              <a:t>Reference: </a:t>
            </a:r>
            <a:r>
              <a:rPr lang="en-US" dirty="0">
                <a:hlinkClick r:id="rId2"/>
              </a:rPr>
              <a:t>https://github.com/e-tinkers/simple_httpserver</a:t>
            </a:r>
            <a:endParaRPr lang="en-US" dirty="0" smtClean="0"/>
          </a:p>
          <a:p>
            <a:pPr marL="57150" indent="0">
              <a:buNone/>
            </a:pPr>
            <a:r>
              <a:rPr lang="en-US" dirty="0" smtClean="0"/>
              <a:t>This is a simple webserver and will probably not scale well. Some other options are at:</a:t>
            </a:r>
          </a:p>
          <a:p>
            <a:pPr lvl="1"/>
            <a:r>
              <a:rPr lang="en-US" dirty="0" smtClean="0"/>
              <a:t>Apache and </a:t>
            </a:r>
            <a:r>
              <a:rPr lang="en-US" dirty="0" err="1" smtClean="0"/>
              <a:t>php</a:t>
            </a:r>
            <a:r>
              <a:rPr lang="en-US" dirty="0"/>
              <a:t>: </a:t>
            </a:r>
            <a:r>
              <a:rPr lang="en-US" dirty="0">
                <a:hlinkClick r:id="rId3"/>
              </a:rPr>
              <a:t>https://</a:t>
            </a:r>
            <a:r>
              <a:rPr lang="en-US" dirty="0" smtClean="0">
                <a:hlinkClick r:id="rId3"/>
              </a:rPr>
              <a:t>www.raspberrypi.org/documentation/remote-access/web-server/apache.md</a:t>
            </a:r>
            <a:endParaRPr lang="en-US" dirty="0" smtClean="0"/>
          </a:p>
          <a:p>
            <a:pPr lvl="1"/>
            <a:r>
              <a:rPr lang="en-US" dirty="0"/>
              <a:t>Flask: </a:t>
            </a:r>
            <a:r>
              <a:rPr lang="en-US" dirty="0">
                <a:hlinkClick r:id="rId4"/>
              </a:rPr>
              <a:t>https://projects.raspberrypi.org/en/projects/python-web-server-with-flask/1</a:t>
            </a: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32</a:t>
            </a:fld>
            <a:endParaRPr lang="en-US" dirty="0"/>
          </a:p>
        </p:txBody>
      </p:sp>
    </p:spTree>
    <p:extLst>
      <p:ext uri="{BB962C8B-B14F-4D97-AF65-F5344CB8AC3E}">
        <p14:creationId xmlns:p14="http://schemas.microsoft.com/office/powerpoint/2010/main" val="36526745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 Projects – Blink via Button</a:t>
            </a:r>
            <a:endParaRPr lang="en-US" dirty="0"/>
          </a:p>
        </p:txBody>
      </p:sp>
      <p:sp>
        <p:nvSpPr>
          <p:cNvPr id="3" name="Content Placeholder 2"/>
          <p:cNvSpPr>
            <a:spLocks noGrp="1"/>
          </p:cNvSpPr>
          <p:nvPr>
            <p:ph idx="1"/>
          </p:nvPr>
        </p:nvSpPr>
        <p:spPr/>
        <p:txBody>
          <a:bodyPr>
            <a:normAutofit/>
          </a:bodyPr>
          <a:lstStyle/>
          <a:p>
            <a:r>
              <a:rPr lang="en-US" dirty="0" smtClean="0"/>
              <a:t>Blink LED via Button</a:t>
            </a:r>
          </a:p>
          <a:p>
            <a:pPr lvl="1"/>
            <a:r>
              <a:rPr lang="en-US" dirty="0"/>
              <a:t>Execute </a:t>
            </a:r>
            <a:r>
              <a:rPr lang="en-US" dirty="0" err="1"/>
              <a:t>Thonny</a:t>
            </a:r>
            <a:r>
              <a:rPr lang="en-US" dirty="0"/>
              <a:t> and load </a:t>
            </a:r>
            <a:r>
              <a:rPr lang="en-US" dirty="0" smtClean="0"/>
              <a:t>Maker/Documents/RaspberryPiClass/button_blink.py</a:t>
            </a:r>
          </a:p>
          <a:p>
            <a:pPr lvl="1"/>
            <a:r>
              <a:rPr lang="en-US" dirty="0" smtClean="0"/>
              <a:t>Run button_blink.py</a:t>
            </a:r>
          </a:p>
          <a:p>
            <a:pPr marL="457200" lvl="1" indent="0">
              <a:buNone/>
            </a:pPr>
            <a:r>
              <a:rPr lang="en-US" dirty="0" smtClean="0"/>
              <a:t>This program will wait for a button press. When pressed the LED will light for three seconds and then turn off.</a:t>
            </a:r>
          </a:p>
          <a:p>
            <a:r>
              <a:rPr lang="en-US" dirty="0" smtClean="0"/>
              <a:t>For more information on the gpiozero Button class:</a:t>
            </a:r>
          </a:p>
          <a:p>
            <a:pPr marL="400050" lvl="1" indent="0">
              <a:buNone/>
            </a:pPr>
            <a:r>
              <a:rPr lang="en-US" dirty="0">
                <a:hlinkClick r:id="rId2"/>
              </a:rPr>
              <a:t>https://gpiozero.readthedocs.io/en/stable/api_input.html#</a:t>
            </a:r>
            <a:endParaRPr lang="en-US" dirty="0"/>
          </a:p>
          <a:p>
            <a:r>
              <a:rPr lang="en-US" dirty="0" smtClean="0"/>
              <a:t>For a simple </a:t>
            </a:r>
            <a:r>
              <a:rPr lang="en-US" dirty="0" err="1" smtClean="0"/>
              <a:t>debounce</a:t>
            </a:r>
            <a:r>
              <a:rPr lang="en-US" dirty="0" smtClean="0"/>
              <a:t> technique:</a:t>
            </a:r>
          </a:p>
          <a:p>
            <a:pPr marL="400050" lvl="1" indent="0">
              <a:buNone/>
            </a:pPr>
            <a:r>
              <a:rPr lang="en-US" dirty="0">
                <a:hlinkClick r:id="rId3"/>
              </a:rPr>
              <a:t>https://roboticadiy.com/how-to-debounce-push-button-in-raspberry-pi-4/</a:t>
            </a: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33</a:t>
            </a:fld>
            <a:endParaRPr lang="en-US" dirty="0"/>
          </a:p>
        </p:txBody>
      </p:sp>
    </p:spTree>
    <p:extLst>
      <p:ext uri="{BB962C8B-B14F-4D97-AF65-F5344CB8AC3E}">
        <p14:creationId xmlns:p14="http://schemas.microsoft.com/office/powerpoint/2010/main" val="95721175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Blink LED via Button Hookup</a:t>
            </a: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34</a:t>
            </a:fld>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2495" y="2495923"/>
            <a:ext cx="4009090" cy="4295454"/>
          </a:xfrm>
          <a:prstGeom prst="rect">
            <a:avLst/>
          </a:prstGeom>
        </p:spPr>
      </p:pic>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28142" y="2594535"/>
            <a:ext cx="3305253" cy="3416300"/>
          </a:xfrm>
        </p:spPr>
      </p:pic>
    </p:spTree>
    <p:extLst>
      <p:ext uri="{BB962C8B-B14F-4D97-AF65-F5344CB8AC3E}">
        <p14:creationId xmlns:p14="http://schemas.microsoft.com/office/powerpoint/2010/main" val="131936546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 Projects – Blink via Blue Dot</a:t>
            </a:r>
            <a:endParaRPr lang="en-US" dirty="0"/>
          </a:p>
        </p:txBody>
      </p:sp>
      <p:sp>
        <p:nvSpPr>
          <p:cNvPr id="3" name="Content Placeholder 2"/>
          <p:cNvSpPr>
            <a:spLocks noGrp="1"/>
          </p:cNvSpPr>
          <p:nvPr>
            <p:ph idx="1"/>
          </p:nvPr>
        </p:nvSpPr>
        <p:spPr>
          <a:xfrm>
            <a:off x="498462" y="2275255"/>
            <a:ext cx="11166000" cy="4037622"/>
          </a:xfrm>
        </p:spPr>
        <p:txBody>
          <a:bodyPr>
            <a:normAutofit fontScale="25000" lnSpcReduction="20000"/>
          </a:bodyPr>
          <a:lstStyle/>
          <a:p>
            <a:r>
              <a:rPr lang="en-US" sz="4000" dirty="0" smtClean="0"/>
              <a:t>Blue Dot is an Android app and Python library that allows you to wirelessly control your Python projects such as a light switch, remote camera, robot, etc.</a:t>
            </a:r>
          </a:p>
          <a:p>
            <a:r>
              <a:rPr lang="en-US" sz="4000" dirty="0" smtClean="0"/>
              <a:t>Install the Blue Dot app on your Android device from the Google </a:t>
            </a:r>
            <a:r>
              <a:rPr lang="en-US" sz="4000" dirty="0"/>
              <a:t>Play Store: </a:t>
            </a:r>
            <a:r>
              <a:rPr lang="en-US" sz="4000" dirty="0">
                <a:hlinkClick r:id="rId2"/>
              </a:rPr>
              <a:t>https://</a:t>
            </a:r>
            <a:r>
              <a:rPr lang="en-US" sz="4000" dirty="0" smtClean="0">
                <a:hlinkClick r:id="rId2"/>
              </a:rPr>
              <a:t>play.google.com/store/apps/details?id=com.stuffaboutcode.bluedot</a:t>
            </a:r>
            <a:endParaRPr lang="en-US" sz="4000" dirty="0" smtClean="0"/>
          </a:p>
          <a:p>
            <a:r>
              <a:rPr lang="en-US" sz="4000" dirty="0" smtClean="0"/>
              <a:t>Install Blue Dot on the Raspberry Pi: </a:t>
            </a:r>
            <a:r>
              <a:rPr lang="en-US" sz="4000" dirty="0" err="1" smtClean="0"/>
              <a:t>sudo</a:t>
            </a:r>
            <a:r>
              <a:rPr lang="en-US" sz="4000" dirty="0" smtClean="0"/>
              <a:t> pip3 install </a:t>
            </a:r>
            <a:r>
              <a:rPr lang="en-US" sz="4000" dirty="0" err="1" smtClean="0"/>
              <a:t>bluedot</a:t>
            </a:r>
            <a:endParaRPr lang="en-US" sz="4000" dirty="0" smtClean="0"/>
          </a:p>
          <a:p>
            <a:r>
              <a:rPr lang="en-US" sz="4000" dirty="0" smtClean="0"/>
              <a:t>Pair the Android device with the Raspberry Pi:</a:t>
            </a:r>
          </a:p>
          <a:p>
            <a:pPr lvl="1"/>
            <a:r>
              <a:rPr lang="en-US" sz="3200" dirty="0"/>
              <a:t>On your Android phone:</a:t>
            </a:r>
          </a:p>
          <a:p>
            <a:pPr lvl="2">
              <a:buFont typeface="+mj-lt"/>
              <a:buAutoNum type="arabicPeriod"/>
            </a:pPr>
            <a:r>
              <a:rPr lang="en-US" sz="3200" dirty="0"/>
              <a:t>Open Settings</a:t>
            </a:r>
          </a:p>
          <a:p>
            <a:pPr lvl="2">
              <a:buFont typeface="+mj-lt"/>
              <a:buAutoNum type="arabicPeriod"/>
            </a:pPr>
            <a:r>
              <a:rPr lang="en-US" sz="3200" dirty="0"/>
              <a:t>Select Bluetooth and make your phone “discoverable”</a:t>
            </a:r>
          </a:p>
          <a:p>
            <a:pPr lvl="1"/>
            <a:r>
              <a:rPr lang="en-US" sz="3200" dirty="0"/>
              <a:t>On your Raspberry Pi:</a:t>
            </a:r>
          </a:p>
          <a:p>
            <a:pPr lvl="2">
              <a:buFont typeface="+mj-lt"/>
              <a:buAutoNum type="arabicPeriod"/>
            </a:pPr>
            <a:r>
              <a:rPr lang="en-US" sz="3200" dirty="0"/>
              <a:t>Click Bluetooth ‣ Turn On Bluetooth (if it’s off)</a:t>
            </a:r>
          </a:p>
          <a:p>
            <a:pPr lvl="2">
              <a:buFont typeface="+mj-lt"/>
              <a:buAutoNum type="arabicPeriod"/>
            </a:pPr>
            <a:r>
              <a:rPr lang="en-US" sz="3200" dirty="0"/>
              <a:t>Click Bluetooth ‣ Make Discoverable</a:t>
            </a:r>
          </a:p>
          <a:p>
            <a:pPr lvl="2">
              <a:buFont typeface="+mj-lt"/>
              <a:buAutoNum type="arabicPeriod"/>
            </a:pPr>
            <a:r>
              <a:rPr lang="en-US" sz="3200" dirty="0"/>
              <a:t>Click Bluetooth ‣ Add Device</a:t>
            </a:r>
          </a:p>
          <a:p>
            <a:pPr lvl="2">
              <a:buFont typeface="+mj-lt"/>
              <a:buAutoNum type="arabicPeriod"/>
            </a:pPr>
            <a:r>
              <a:rPr lang="en-US" sz="3200" dirty="0"/>
              <a:t>Your phone will appear in the list, select it and click </a:t>
            </a:r>
            <a:r>
              <a:rPr lang="en-US" sz="3200" b="1" dirty="0"/>
              <a:t>Pair</a:t>
            </a:r>
            <a:endParaRPr lang="en-US" sz="3200" dirty="0"/>
          </a:p>
          <a:p>
            <a:pPr lvl="1"/>
            <a:r>
              <a:rPr lang="en-US" sz="3200" dirty="0"/>
              <a:t>On your Android phone and Raspberry Pi.</a:t>
            </a:r>
          </a:p>
          <a:p>
            <a:pPr lvl="2">
              <a:buFont typeface="+mj-lt"/>
              <a:buAutoNum type="arabicPeriod"/>
            </a:pPr>
            <a:r>
              <a:rPr lang="en-US" sz="3200" dirty="0"/>
              <a:t>Confirm the pairing code matches</a:t>
            </a:r>
          </a:p>
          <a:p>
            <a:pPr lvl="2">
              <a:buFont typeface="+mj-lt"/>
              <a:buAutoNum type="arabicPeriod"/>
            </a:pPr>
            <a:r>
              <a:rPr lang="en-US" sz="3200" dirty="0"/>
              <a:t>Click </a:t>
            </a:r>
            <a:r>
              <a:rPr lang="en-US" sz="3200" dirty="0" smtClean="0"/>
              <a:t>OK</a:t>
            </a:r>
          </a:p>
          <a:p>
            <a:r>
              <a:rPr lang="en-US" sz="4000" dirty="0" smtClean="0"/>
              <a:t>On the Raspberry Pi execute </a:t>
            </a:r>
            <a:r>
              <a:rPr lang="en-US" sz="4000" dirty="0" err="1" smtClean="0"/>
              <a:t>Thonny</a:t>
            </a:r>
            <a:r>
              <a:rPr lang="en-US" sz="4000" dirty="0" smtClean="0"/>
              <a:t> and load and execute the demo program blue_dot_led.py</a:t>
            </a:r>
          </a:p>
          <a:p>
            <a:r>
              <a:rPr lang="en-US" sz="4000" dirty="0" smtClean="0"/>
              <a:t>On the Android device open the Blue Dot app and connect to the paired device. Press the dot to blink the led.</a:t>
            </a:r>
            <a:endParaRPr lang="en-US" sz="4000"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35</a:t>
            </a:fld>
            <a:endParaRPr lang="en-US" dirty="0"/>
          </a:p>
        </p:txBody>
      </p:sp>
    </p:spTree>
    <p:extLst>
      <p:ext uri="{BB962C8B-B14F-4D97-AF65-F5344CB8AC3E}">
        <p14:creationId xmlns:p14="http://schemas.microsoft.com/office/powerpoint/2010/main" val="31805788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Handy Linux commands</a:t>
            </a:r>
            <a:endParaRPr lang="en-US" dirty="0"/>
          </a:p>
        </p:txBody>
      </p:sp>
      <p:sp>
        <p:nvSpPr>
          <p:cNvPr id="3" name="Content Placeholder 2"/>
          <p:cNvSpPr>
            <a:spLocks noGrp="1"/>
          </p:cNvSpPr>
          <p:nvPr>
            <p:ph idx="1"/>
          </p:nvPr>
        </p:nvSpPr>
        <p:spPr>
          <a:xfrm>
            <a:off x="1154954" y="2592614"/>
            <a:ext cx="8825659" cy="3416300"/>
          </a:xfrm>
        </p:spPr>
        <p:txBody>
          <a:bodyPr>
            <a:normAutofit fontScale="92500" lnSpcReduction="20000"/>
          </a:bodyPr>
          <a:lstStyle/>
          <a:p>
            <a:r>
              <a:rPr lang="en-US" dirty="0" smtClean="0"/>
              <a:t>Get </a:t>
            </a:r>
            <a:r>
              <a:rPr lang="en-US" dirty="0" err="1" smtClean="0"/>
              <a:t>ip</a:t>
            </a:r>
            <a:r>
              <a:rPr lang="en-US" dirty="0" smtClean="0"/>
              <a:t> address of Pi: </a:t>
            </a:r>
            <a:r>
              <a:rPr lang="en-US" dirty="0" smtClean="0">
                <a:latin typeface="Courier New" panose="02070309020205020404" pitchFamily="49" charset="0"/>
              </a:rPr>
              <a:t>hostname –I</a:t>
            </a:r>
          </a:p>
          <a:p>
            <a:r>
              <a:rPr lang="en-US" dirty="0" smtClean="0"/>
              <a:t>Change permission of a file to executable: </a:t>
            </a:r>
            <a:r>
              <a:rPr lang="en-US" dirty="0" smtClean="0">
                <a:latin typeface="Courier New" panose="02070309020205020404" pitchFamily="49" charset="0"/>
              </a:rPr>
              <a:t>chmod 755 &lt;file&gt;</a:t>
            </a:r>
          </a:p>
          <a:p>
            <a:r>
              <a:rPr lang="en-US" dirty="0" smtClean="0"/>
              <a:t>Get the Raspberry Pi OS version: </a:t>
            </a:r>
            <a:r>
              <a:rPr lang="en-US" dirty="0" smtClean="0">
                <a:latin typeface="Courier New" panose="02070309020205020404" pitchFamily="49" charset="0"/>
              </a:rPr>
              <a:t>cat /</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os</a:t>
            </a:r>
            <a:r>
              <a:rPr lang="en-US" dirty="0" smtClean="0">
                <a:latin typeface="Courier New" panose="02070309020205020404" pitchFamily="49" charset="0"/>
              </a:rPr>
              <a:t>-release</a:t>
            </a:r>
          </a:p>
          <a:p>
            <a:r>
              <a:rPr lang="en-US" dirty="0" smtClean="0"/>
              <a:t>Get Raspberry Pi GPIO pinout: </a:t>
            </a:r>
            <a:r>
              <a:rPr lang="en-US" dirty="0" smtClean="0">
                <a:latin typeface="Courier New" panose="02070309020205020404" pitchFamily="49" charset="0"/>
              </a:rPr>
              <a:t>pinout</a:t>
            </a:r>
          </a:p>
          <a:p>
            <a:r>
              <a:rPr lang="en-US" dirty="0" smtClean="0"/>
              <a:t>Update Raspberry Pi OS</a:t>
            </a:r>
          </a:p>
          <a:p>
            <a:pPr lvl="1"/>
            <a:r>
              <a:rPr lang="en-US" sz="1800" dirty="0" smtClean="0"/>
              <a:t>Update system’s package list: </a:t>
            </a:r>
            <a:r>
              <a:rPr lang="en-US" sz="1800" dirty="0" err="1" smtClean="0">
                <a:latin typeface="Courier New" panose="02070309020205020404" pitchFamily="49" charset="0"/>
              </a:rPr>
              <a:t>sudo</a:t>
            </a:r>
            <a:r>
              <a:rPr lang="en-US" sz="1800" dirty="0" smtClean="0">
                <a:latin typeface="Courier New" panose="02070309020205020404" pitchFamily="49" charset="0"/>
              </a:rPr>
              <a:t> apt-get update</a:t>
            </a:r>
          </a:p>
          <a:p>
            <a:pPr lvl="1"/>
            <a:r>
              <a:rPr lang="en-US" sz="1800" dirty="0" smtClean="0"/>
              <a:t>Upgrade installed packages: </a:t>
            </a:r>
            <a:r>
              <a:rPr lang="en-US" sz="1800" dirty="0" err="1" smtClean="0">
                <a:latin typeface="Courier New" panose="02070309020205020404" pitchFamily="49" charset="0"/>
              </a:rPr>
              <a:t>sudo</a:t>
            </a:r>
            <a:r>
              <a:rPr lang="en-US" sz="1800" dirty="0" smtClean="0">
                <a:latin typeface="Courier New" panose="02070309020205020404" pitchFamily="49" charset="0"/>
              </a:rPr>
              <a:t> apt-get upgrade</a:t>
            </a:r>
          </a:p>
          <a:p>
            <a:r>
              <a:rPr lang="en-US" dirty="0" smtClean="0"/>
              <a:t>Command line configuration: </a:t>
            </a:r>
            <a:r>
              <a:rPr lang="en-US" dirty="0" err="1" smtClean="0">
                <a:latin typeface="Courier New" panose="02070309020205020404" pitchFamily="49" charset="0"/>
              </a:rPr>
              <a:t>sudo</a:t>
            </a:r>
            <a:r>
              <a:rPr lang="en-US" dirty="0" smtClean="0">
                <a:latin typeface="Courier New" panose="02070309020205020404" pitchFamily="49" charset="0"/>
              </a:rPr>
              <a:t> </a:t>
            </a:r>
            <a:r>
              <a:rPr lang="en-US" dirty="0" err="1" smtClean="0">
                <a:latin typeface="Courier New" panose="02070309020205020404" pitchFamily="49" charset="0"/>
              </a:rPr>
              <a:t>raspi-config</a:t>
            </a:r>
            <a:endParaRPr lang="en-US" dirty="0" smtClean="0">
              <a:latin typeface="Courier New" panose="02070309020205020404" pitchFamily="49" charset="0"/>
            </a:endParaRPr>
          </a:p>
          <a:p>
            <a:r>
              <a:rPr lang="en-US" dirty="0" smtClean="0"/>
              <a:t>Check disk usage: </a:t>
            </a:r>
            <a:r>
              <a:rPr lang="en-US" dirty="0" err="1" smtClean="0">
                <a:latin typeface="Courier New" panose="02070309020205020404" pitchFamily="49" charset="0"/>
              </a:rPr>
              <a:t>df</a:t>
            </a:r>
            <a:r>
              <a:rPr lang="en-US" dirty="0" smtClean="0">
                <a:latin typeface="Courier New" panose="02070309020205020404" pitchFamily="49" charset="0"/>
              </a:rPr>
              <a:t> –h</a:t>
            </a:r>
          </a:p>
          <a:p>
            <a:r>
              <a:rPr lang="en-US" dirty="0" smtClean="0"/>
              <a:t>Check GPIO status: </a:t>
            </a:r>
            <a:r>
              <a:rPr lang="en-US" dirty="0" err="1" smtClean="0">
                <a:latin typeface="Courier New" panose="02070309020205020404" pitchFamily="49" charset="0"/>
                <a:cs typeface="Courier New" panose="02070309020205020404" pitchFamily="49" charset="0"/>
              </a:rPr>
              <a:t>gpio</a:t>
            </a:r>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readall</a:t>
            </a:r>
            <a:r>
              <a:rPr lang="en-US" dirty="0" smtClean="0"/>
              <a:t> (</a:t>
            </a:r>
            <a:r>
              <a:rPr lang="en-US" dirty="0" smtClean="0">
                <a:latin typeface="Courier New" panose="02070309020205020404" pitchFamily="49" charset="0"/>
                <a:cs typeface="Courier New" panose="02070309020205020404" pitchFamily="49" charset="0"/>
              </a:rPr>
              <a:t>raspi-gpio get</a:t>
            </a:r>
            <a:r>
              <a:rPr lang="en-US" dirty="0" smtClean="0"/>
              <a:t> on Raspberry Pi 4)</a:t>
            </a:r>
            <a:endParaRPr lang="en-US" dirty="0" smtClean="0">
              <a:latin typeface="Courier New" panose="02070309020205020404" pitchFamily="49" charset="0"/>
            </a:endParaRPr>
          </a:p>
          <a:p>
            <a:pPr lvl="1"/>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36</a:t>
            </a:fld>
            <a:endParaRPr lang="en-US" dirty="0"/>
          </a:p>
        </p:txBody>
      </p:sp>
    </p:spTree>
    <p:extLst>
      <p:ext uri="{BB962C8B-B14F-4D97-AF65-F5344CB8AC3E}">
        <p14:creationId xmlns:p14="http://schemas.microsoft.com/office/powerpoint/2010/main" val="261192936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 Raspberry Pi OS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For </a:t>
            </a:r>
            <a:r>
              <a:rPr lang="en-US" dirty="0"/>
              <a:t>full instructions go to: </a:t>
            </a:r>
            <a:r>
              <a:rPr lang="en-US" dirty="0">
                <a:hlinkClick r:id="rId2"/>
              </a:rPr>
              <a:t>https://</a:t>
            </a:r>
            <a:r>
              <a:rPr lang="en-US" dirty="0" smtClean="0">
                <a:hlinkClick r:id="rId2"/>
              </a:rPr>
              <a:t>www.raspberrypi.org/documentation/installation/installing-images/</a:t>
            </a:r>
            <a:endParaRPr lang="en-US" dirty="0" smtClean="0"/>
          </a:p>
          <a:p>
            <a:pPr lvl="1"/>
            <a:r>
              <a:rPr lang="en-US" dirty="0" smtClean="0"/>
              <a:t>Download Raspberry Pi Imager </a:t>
            </a:r>
            <a:r>
              <a:rPr lang="en-US" dirty="0"/>
              <a:t>and install it: </a:t>
            </a:r>
            <a:r>
              <a:rPr lang="en-US" dirty="0">
                <a:hlinkClick r:id="rId3"/>
              </a:rPr>
              <a:t>https://www.raspberrypi.org/software</a:t>
            </a:r>
            <a:r>
              <a:rPr lang="en-US" dirty="0" smtClean="0">
                <a:hlinkClick r:id="rId3"/>
              </a:rPr>
              <a:t>/</a:t>
            </a:r>
            <a:endParaRPr lang="en-US" dirty="0" smtClean="0"/>
          </a:p>
          <a:p>
            <a:pPr lvl="1"/>
            <a:r>
              <a:rPr lang="en-US" dirty="0" smtClean="0"/>
              <a:t>Run Imager and Choose OS and SD Card to write to (make sure you are choosing the correct driver letter for the SD Card.</a:t>
            </a:r>
          </a:p>
          <a:p>
            <a:pPr lvl="1"/>
            <a:r>
              <a:rPr lang="en-US" dirty="0" smtClean="0"/>
              <a:t>Write, All existing data on ‘SDHC Card’ will be erased. Yes to continue</a:t>
            </a:r>
          </a:p>
          <a:p>
            <a:pPr lvl="1"/>
            <a:r>
              <a:rPr lang="en-US" dirty="0" smtClean="0"/>
              <a:t>After a few minutes a message will indicate that the OS is written to the SD card</a:t>
            </a:r>
          </a:p>
          <a:p>
            <a:pPr lvl="1"/>
            <a:r>
              <a:rPr lang="en-US" dirty="0" smtClean="0"/>
              <a:t>Remove the SD card from the PC and install into the Raspberry Pi.</a:t>
            </a:r>
          </a:p>
          <a:p>
            <a:pPr lvl="1"/>
            <a:r>
              <a:rPr lang="en-US" dirty="0" smtClean="0"/>
              <a:t>Power up the Raspberry Pi and go through the welcome setup screens</a:t>
            </a:r>
          </a:p>
          <a:p>
            <a:pPr lvl="1"/>
            <a:r>
              <a:rPr lang="en-US" dirty="0" smtClean="0"/>
              <a:t>The default user is ‘pi’ and password is ‘raspberry’. It is recommend to change the password</a:t>
            </a:r>
          </a:p>
          <a:p>
            <a:pPr lvl="1"/>
            <a:r>
              <a:rPr lang="en-US" dirty="0" smtClean="0"/>
              <a:t>Setup your </a:t>
            </a:r>
            <a:r>
              <a:rPr lang="en-US" dirty="0" err="1" smtClean="0"/>
              <a:t>wifi</a:t>
            </a:r>
            <a:r>
              <a:rPr lang="en-US" dirty="0" smtClean="0"/>
              <a:t> network</a:t>
            </a:r>
          </a:p>
          <a:p>
            <a:pPr lvl="1"/>
            <a:r>
              <a:rPr lang="en-US" dirty="0" smtClean="0"/>
              <a:t>The OS will be updated to latest</a:t>
            </a:r>
            <a:endParaRPr lang="en-US" dirty="0"/>
          </a:p>
          <a:p>
            <a:pPr marL="857250" lvl="2" indent="0">
              <a:buNone/>
            </a:pPr>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37</a:t>
            </a:fld>
            <a:endParaRPr lang="en-US" dirty="0"/>
          </a:p>
        </p:txBody>
      </p:sp>
    </p:spTree>
    <p:extLst>
      <p:ext uri="{BB962C8B-B14F-4D97-AF65-F5344CB8AC3E}">
        <p14:creationId xmlns:p14="http://schemas.microsoft.com/office/powerpoint/2010/main" val="4961912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a:t>
            </a:r>
          </a:p>
        </p:txBody>
      </p:sp>
      <p:sp>
        <p:nvSpPr>
          <p:cNvPr id="3" name="Content Placeholder 2"/>
          <p:cNvSpPr>
            <a:spLocks noGrp="1"/>
          </p:cNvSpPr>
          <p:nvPr>
            <p:ph idx="1"/>
          </p:nvPr>
        </p:nvSpPr>
        <p:spPr>
          <a:xfrm>
            <a:off x="1154954" y="2348753"/>
            <a:ext cx="8825659" cy="4043085"/>
          </a:xfrm>
        </p:spPr>
        <p:txBody>
          <a:bodyPr>
            <a:normAutofit fontScale="92500" lnSpcReduction="10000"/>
          </a:bodyPr>
          <a:lstStyle/>
          <a:p>
            <a:r>
              <a:rPr lang="en-US" dirty="0"/>
              <a:t>The Raspberry Pi was created in February 2012 by the Raspberry Pi Foundation to promote and teach basic computer science in schools and colleges around the UK. </a:t>
            </a:r>
          </a:p>
          <a:p>
            <a:r>
              <a:rPr lang="en-US" dirty="0"/>
              <a:t>The Raspberry Pi Foundation is a UK-based charity that works to put the power of computing and digital making into the hands of people all over the world. We do this so that more people are able to harness the power of computing and digital technologies for work, to solve problems that matter to them, and to express themselves creatively.</a:t>
            </a:r>
          </a:p>
          <a:p>
            <a:r>
              <a:rPr lang="en-US" dirty="0"/>
              <a:t>More than 1M units sold in the first year, more than 4.5M by </a:t>
            </a:r>
            <a:r>
              <a:rPr lang="en-US" dirty="0" smtClean="0"/>
              <a:t>2014, 36M in </a:t>
            </a:r>
            <a:r>
              <a:rPr lang="en-US" smtClean="0"/>
              <a:t>late 2020.</a:t>
            </a:r>
            <a:endParaRPr lang="en-US" dirty="0"/>
          </a:p>
          <a:p>
            <a:r>
              <a:rPr lang="en-US" dirty="0"/>
              <a:t>Raspberry Pi 4 B went on sale in June 2019, offering faster processor and ports, as well as options for more RAM</a:t>
            </a:r>
            <a:r>
              <a:rPr lang="en-US" dirty="0" smtClean="0"/>
              <a:t>.</a:t>
            </a:r>
          </a:p>
          <a:p>
            <a:r>
              <a:rPr lang="en-US" dirty="0" smtClean="0"/>
              <a:t>Raspberry Pi Pico went on sale in January 2021. It is the first microcontroller offered by the Raspberry Pi Foundation.</a:t>
            </a:r>
            <a:endParaRPr lang="en-US" dirty="0"/>
          </a:p>
        </p:txBody>
      </p:sp>
      <p:sp>
        <p:nvSpPr>
          <p:cNvPr id="4" name="Footer Placeholder 3">
            <a:extLst>
              <a:ext uri="{FF2B5EF4-FFF2-40B4-BE49-F238E27FC236}">
                <a16:creationId xmlns="" xmlns:a16="http://schemas.microsoft.com/office/drawing/2014/main" id="{E82F1815-5744-4BF5-872E-BF8553BD2760}"/>
              </a:ext>
            </a:extLst>
          </p:cNvPr>
          <p:cNvSpPr>
            <a:spLocks noGrp="1"/>
          </p:cNvSpPr>
          <p:nvPr>
            <p:ph type="ftr" sz="quarter" idx="11"/>
          </p:nvPr>
        </p:nvSpPr>
        <p:spPr/>
        <p:txBody>
          <a:bodyPr/>
          <a:lstStyle/>
          <a:p>
            <a:r>
              <a:rPr lang="en-US" dirty="0"/>
              <a:t>Rochester </a:t>
            </a:r>
            <a:r>
              <a:rPr lang="en-US" dirty="0" err="1"/>
              <a:t>MakerSpace</a:t>
            </a:r>
            <a:r>
              <a:rPr lang="en-US" dirty="0"/>
              <a:t> </a:t>
            </a:r>
            <a:r>
              <a:rPr lang="en-US" dirty="0" smtClean="0"/>
              <a:t>2021</a:t>
            </a:r>
            <a:endParaRPr lang="en-US" dirty="0"/>
          </a:p>
        </p:txBody>
      </p:sp>
      <p:sp>
        <p:nvSpPr>
          <p:cNvPr id="5" name="Slide Number Placeholder 4">
            <a:extLst>
              <a:ext uri="{FF2B5EF4-FFF2-40B4-BE49-F238E27FC236}">
                <a16:creationId xmlns="" xmlns:a16="http://schemas.microsoft.com/office/drawing/2014/main" id="{F6365E9D-FAFF-4E21-9800-A6294C4A6317}"/>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28131209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Raspberry Pi 3 B</a:t>
            </a:r>
            <a:r>
              <a:rPr lang="en-US" dirty="0" smtClean="0"/>
              <a:t>+ ($35)</a:t>
            </a:r>
            <a:endParaRPr lang="en-US" dirty="0"/>
          </a:p>
        </p:txBody>
      </p:sp>
      <p:sp>
        <p:nvSpPr>
          <p:cNvPr id="3" name="Content Placeholder 2"/>
          <p:cNvSpPr>
            <a:spLocks noGrp="1"/>
          </p:cNvSpPr>
          <p:nvPr>
            <p:ph idx="1"/>
          </p:nvPr>
        </p:nvSpPr>
        <p:spPr>
          <a:xfrm>
            <a:off x="1154955" y="2603500"/>
            <a:ext cx="7309538" cy="3698688"/>
          </a:xfrm>
        </p:spPr>
        <p:txBody>
          <a:bodyPr>
            <a:noAutofit/>
          </a:bodyPr>
          <a:lstStyle/>
          <a:p>
            <a:r>
              <a:rPr lang="en-US" sz="1200" dirty="0"/>
              <a:t>Broadcom BCM2837B0, </a:t>
            </a:r>
            <a:r>
              <a:rPr lang="en-US" sz="1200" dirty="0" smtClean="0"/>
              <a:t>Quad Core Cortex-A53 </a:t>
            </a:r>
            <a:r>
              <a:rPr lang="en-US" sz="1200" dirty="0"/>
              <a:t>(ARMv8) 64-bit </a:t>
            </a:r>
            <a:r>
              <a:rPr lang="en-US" sz="1200" dirty="0" err="1"/>
              <a:t>SoC</a:t>
            </a:r>
            <a:r>
              <a:rPr lang="en-US" sz="1200" dirty="0"/>
              <a:t> @ </a:t>
            </a:r>
            <a:r>
              <a:rPr lang="en-US" sz="1200" dirty="0" smtClean="0"/>
              <a:t>1.4GHz</a:t>
            </a:r>
            <a:endParaRPr lang="en-US" sz="1200" dirty="0"/>
          </a:p>
          <a:p>
            <a:r>
              <a:rPr lang="en-US" sz="1200" dirty="0"/>
              <a:t>1GB LPDDR2 SDRAM</a:t>
            </a:r>
          </a:p>
          <a:p>
            <a:r>
              <a:rPr lang="en-US" sz="1200" dirty="0"/>
              <a:t>2.4GHz and 5GHz IEEE 802.11.b/g/n/ac wireless LAN, Bluetooth 4.2, BLE</a:t>
            </a:r>
          </a:p>
          <a:p>
            <a:r>
              <a:rPr lang="en-US" sz="1200" dirty="0"/>
              <a:t>Gigabit Ethernet over USB 2.0 (maximum throughput 300 Mbps)</a:t>
            </a:r>
          </a:p>
          <a:p>
            <a:r>
              <a:rPr lang="en-US" sz="1200" dirty="0"/>
              <a:t>Extended 40-pin GPIO header</a:t>
            </a:r>
          </a:p>
          <a:p>
            <a:r>
              <a:rPr lang="en-US" sz="1200" dirty="0"/>
              <a:t>Full-size HDMI</a:t>
            </a:r>
          </a:p>
          <a:p>
            <a:r>
              <a:rPr lang="en-US" sz="1200" dirty="0"/>
              <a:t>4 USB 2.0 ports</a:t>
            </a:r>
          </a:p>
          <a:p>
            <a:r>
              <a:rPr lang="en-US" sz="1200" dirty="0"/>
              <a:t>CSI camera port for connecting a Raspberry Pi camera</a:t>
            </a:r>
          </a:p>
          <a:p>
            <a:r>
              <a:rPr lang="en-US" sz="1200" dirty="0"/>
              <a:t>DSI display port for connecting a Raspberry Pi touchscreen display</a:t>
            </a:r>
          </a:p>
          <a:p>
            <a:r>
              <a:rPr lang="en-US" sz="1200" dirty="0"/>
              <a:t>4-pole stereo output and composite video port</a:t>
            </a:r>
          </a:p>
          <a:p>
            <a:r>
              <a:rPr lang="en-US" sz="1200" dirty="0"/>
              <a:t>Micro SD port for loading operating system and storing data</a:t>
            </a:r>
          </a:p>
          <a:p>
            <a:r>
              <a:rPr lang="en-US" sz="1200" dirty="0"/>
              <a:t>5V/2.5A DC power </a:t>
            </a:r>
            <a:r>
              <a:rPr lang="en-US" sz="1200" dirty="0" smtClean="0"/>
              <a:t>input (micro USB)</a:t>
            </a:r>
            <a:endParaRPr lang="en-US" sz="12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8249" t="2542" r="29995" b="2525"/>
          <a:stretch/>
        </p:blipFill>
        <p:spPr>
          <a:xfrm>
            <a:off x="8593515" y="2348422"/>
            <a:ext cx="2774196" cy="4207361"/>
          </a:xfrm>
          <a:prstGeom prst="rect">
            <a:avLst/>
          </a:prstGeom>
        </p:spPr>
      </p:pic>
      <p:sp>
        <p:nvSpPr>
          <p:cNvPr id="5" name="Footer Placeholder 4">
            <a:extLst>
              <a:ext uri="{FF2B5EF4-FFF2-40B4-BE49-F238E27FC236}">
                <a16:creationId xmlns="" xmlns:a16="http://schemas.microsoft.com/office/drawing/2014/main" id="{66EFA7FA-593E-4E3C-B13B-FE93F94519C3}"/>
              </a:ext>
            </a:extLst>
          </p:cNvPr>
          <p:cNvSpPr>
            <a:spLocks noGrp="1"/>
          </p:cNvSpPr>
          <p:nvPr>
            <p:ph type="ftr" sz="quarter" idx="11"/>
          </p:nvPr>
        </p:nvSpPr>
        <p:spPr/>
        <p:txBody>
          <a:bodyPr/>
          <a:lstStyle/>
          <a:p>
            <a:r>
              <a:rPr lang="en-US" dirty="0"/>
              <a:t>Rochester </a:t>
            </a:r>
            <a:r>
              <a:rPr lang="en-US" dirty="0" err="1"/>
              <a:t>MakerSpace</a:t>
            </a:r>
            <a:r>
              <a:rPr lang="en-US" dirty="0"/>
              <a:t> </a:t>
            </a:r>
            <a:r>
              <a:rPr lang="en-US" dirty="0" smtClean="0"/>
              <a:t>2021</a:t>
            </a:r>
            <a:endParaRPr lang="en-US" dirty="0"/>
          </a:p>
        </p:txBody>
      </p:sp>
      <p:sp>
        <p:nvSpPr>
          <p:cNvPr id="6" name="Slide Number Placeholder 5">
            <a:extLst>
              <a:ext uri="{FF2B5EF4-FFF2-40B4-BE49-F238E27FC236}">
                <a16:creationId xmlns="" xmlns:a16="http://schemas.microsoft.com/office/drawing/2014/main" id="{381527EF-8EBC-4639-86F1-3713F211E237}"/>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36495847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Raspberry Pi 4 </a:t>
            </a:r>
            <a:r>
              <a:rPr lang="en-US" dirty="0" smtClean="0"/>
              <a:t>B ($35–2GB, $75–8 GB)</a:t>
            </a:r>
            <a:endParaRPr lang="en-US" dirty="0"/>
          </a:p>
        </p:txBody>
      </p:sp>
      <p:sp>
        <p:nvSpPr>
          <p:cNvPr id="3" name="Content Placeholder 2"/>
          <p:cNvSpPr>
            <a:spLocks noGrp="1"/>
          </p:cNvSpPr>
          <p:nvPr>
            <p:ph idx="1"/>
          </p:nvPr>
        </p:nvSpPr>
        <p:spPr>
          <a:xfrm>
            <a:off x="1154954" y="2603500"/>
            <a:ext cx="8825659" cy="3788338"/>
          </a:xfrm>
        </p:spPr>
        <p:txBody>
          <a:bodyPr>
            <a:noAutofit/>
          </a:bodyPr>
          <a:lstStyle/>
          <a:p>
            <a:r>
              <a:rPr lang="en-US" sz="1200" dirty="0"/>
              <a:t>Broadcom BCM2711, Quad core Cortex-A72 (ARM v8) 64-bit SoC @ 1.5GHz</a:t>
            </a:r>
          </a:p>
          <a:p>
            <a:r>
              <a:rPr lang="en-US" sz="1200" dirty="0"/>
              <a:t>2</a:t>
            </a:r>
            <a:r>
              <a:rPr lang="en-US" sz="1200" dirty="0" smtClean="0"/>
              <a:t>GB</a:t>
            </a:r>
            <a:r>
              <a:rPr lang="en-US" sz="1200" dirty="0"/>
              <a:t>, </a:t>
            </a:r>
            <a:r>
              <a:rPr lang="en-US" sz="1200" dirty="0" smtClean="0"/>
              <a:t>4GB </a:t>
            </a:r>
            <a:r>
              <a:rPr lang="en-US" sz="1200" dirty="0"/>
              <a:t>or </a:t>
            </a:r>
            <a:r>
              <a:rPr lang="en-US" sz="1200" dirty="0" smtClean="0"/>
              <a:t>8GB </a:t>
            </a:r>
            <a:r>
              <a:rPr lang="en-US" sz="1200" dirty="0"/>
              <a:t>LPDDR4-2400 SDRAM (depending on model)</a:t>
            </a:r>
          </a:p>
          <a:p>
            <a:r>
              <a:rPr lang="en-US" sz="1200" dirty="0"/>
              <a:t>2.4 GHz and 5.0 GHz IEEE 802.11ac wireless, Bluetooth 5.0, BLE, Gigabit Ethernet</a:t>
            </a:r>
          </a:p>
          <a:p>
            <a:r>
              <a:rPr lang="en-US" sz="1200" dirty="0"/>
              <a:t>2 USB 3.0 ports; 2 USB 2.0 ports</a:t>
            </a:r>
          </a:p>
          <a:p>
            <a:r>
              <a:rPr lang="en-US" sz="1200" dirty="0"/>
              <a:t>Raspberry Pi standard 40 pin GPIO header (fully backwards compatible with previous boards)</a:t>
            </a:r>
          </a:p>
          <a:p>
            <a:r>
              <a:rPr lang="en-US" sz="1200" dirty="0"/>
              <a:t>2 × micro-HDMI ports (up to 4kp60 supported), 2-lane MIPI DSI display port</a:t>
            </a:r>
          </a:p>
          <a:p>
            <a:r>
              <a:rPr lang="en-US" sz="1200" dirty="0"/>
              <a:t>2-lane MIPI CSI camera port</a:t>
            </a:r>
          </a:p>
          <a:p>
            <a:r>
              <a:rPr lang="en-US" sz="1200" dirty="0"/>
              <a:t>4-pole stereo audio and composite video port</a:t>
            </a:r>
          </a:p>
          <a:p>
            <a:r>
              <a:rPr lang="en-US" sz="1200" dirty="0"/>
              <a:t>H.265 (4kp60 decode), H264 (1080p60 decode, 1080p30 encode), OpenGL ES 3.0 graphics</a:t>
            </a:r>
          </a:p>
          <a:p>
            <a:r>
              <a:rPr lang="en-US" sz="1200" dirty="0"/>
              <a:t>Micro-SD card slot for loading operating system and data storage</a:t>
            </a:r>
          </a:p>
          <a:p>
            <a:r>
              <a:rPr lang="en-US" sz="1200" dirty="0"/>
              <a:t>5V DC via USB-C connector (minimum </a:t>
            </a:r>
            <a:r>
              <a:rPr lang="en-US" sz="1200" dirty="0" smtClean="0"/>
              <a:t>3A)</a:t>
            </a:r>
            <a:endParaRPr lang="en-US" sz="1200" dirty="0"/>
          </a:p>
          <a:p>
            <a:r>
              <a:rPr lang="en-US" sz="1200" dirty="0"/>
              <a:t>5V DC via GPIO header (minimum </a:t>
            </a:r>
            <a:r>
              <a:rPr lang="en-US" sz="1200" dirty="0" smtClean="0"/>
              <a:t>3A)</a:t>
            </a:r>
            <a:endParaRPr lang="en-US" sz="1200" dirty="0"/>
          </a:p>
        </p:txBody>
      </p:sp>
      <p:sp>
        <p:nvSpPr>
          <p:cNvPr id="5" name="Footer Placeholder 4">
            <a:extLst>
              <a:ext uri="{FF2B5EF4-FFF2-40B4-BE49-F238E27FC236}">
                <a16:creationId xmlns="" xmlns:a16="http://schemas.microsoft.com/office/drawing/2014/main" id="{D08513CC-C787-416F-A1DD-36294962AA69}"/>
              </a:ext>
            </a:extLst>
          </p:cNvPr>
          <p:cNvSpPr>
            <a:spLocks noGrp="1"/>
          </p:cNvSpPr>
          <p:nvPr>
            <p:ph type="ftr" sz="quarter" idx="11"/>
          </p:nvPr>
        </p:nvSpPr>
        <p:spPr/>
        <p:txBody>
          <a:bodyPr/>
          <a:lstStyle/>
          <a:p>
            <a:r>
              <a:rPr lang="en-US" dirty="0"/>
              <a:t>Rochester </a:t>
            </a:r>
            <a:r>
              <a:rPr lang="en-US" dirty="0" err="1"/>
              <a:t>MakerSpace</a:t>
            </a:r>
            <a:r>
              <a:rPr lang="en-US" dirty="0"/>
              <a:t> </a:t>
            </a:r>
            <a:r>
              <a:rPr lang="en-US" dirty="0" smtClean="0"/>
              <a:t>2021</a:t>
            </a:r>
            <a:endParaRPr lang="en-US" dirty="0"/>
          </a:p>
        </p:txBody>
      </p:sp>
      <p:sp>
        <p:nvSpPr>
          <p:cNvPr id="6" name="Slide Number Placeholder 5">
            <a:extLst>
              <a:ext uri="{FF2B5EF4-FFF2-40B4-BE49-F238E27FC236}">
                <a16:creationId xmlns="" xmlns:a16="http://schemas.microsoft.com/office/drawing/2014/main" id="{A8A29384-FD31-4836-B899-049B79EA471F}"/>
              </a:ext>
            </a:extLst>
          </p:cNvPr>
          <p:cNvSpPr>
            <a:spLocks noGrp="1"/>
          </p:cNvSpPr>
          <p:nvPr>
            <p:ph type="sldNum" sz="quarter" idx="12"/>
          </p:nvPr>
        </p:nvSpPr>
        <p:spPr/>
        <p:txBody>
          <a:bodyPr/>
          <a:lstStyle/>
          <a:p>
            <a:fld id="{D57F1E4F-1CFF-5643-939E-217C01CDF565}" type="slidenum">
              <a:rPr lang="en-US" smtClean="0"/>
              <a:pPr/>
              <a:t>6</a:t>
            </a:fld>
            <a:endParaRPr lang="en-US" dirty="0"/>
          </a:p>
        </p:txBody>
      </p:sp>
      <p:pic>
        <p:nvPicPr>
          <p:cNvPr id="1026" name="Picture 2" descr="Image for po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7739869" y="3010740"/>
            <a:ext cx="4621333" cy="3073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44668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Raspberry Pi Zero W ($10)</a:t>
            </a:r>
            <a:endParaRPr lang="en-US" dirty="0"/>
          </a:p>
        </p:txBody>
      </p:sp>
      <p:sp>
        <p:nvSpPr>
          <p:cNvPr id="3" name="Content Placeholder 2"/>
          <p:cNvSpPr>
            <a:spLocks noGrp="1"/>
          </p:cNvSpPr>
          <p:nvPr>
            <p:ph idx="1"/>
          </p:nvPr>
        </p:nvSpPr>
        <p:spPr>
          <a:xfrm>
            <a:off x="1154955" y="2603500"/>
            <a:ext cx="7426984" cy="3416300"/>
          </a:xfrm>
        </p:spPr>
        <p:txBody>
          <a:bodyPr>
            <a:normAutofit/>
          </a:bodyPr>
          <a:lstStyle/>
          <a:p>
            <a:r>
              <a:rPr lang="en-US" sz="1200" dirty="0" smtClean="0"/>
              <a:t>Broadcom BCM2835,1 GHz, single-core ARM v7 CPU</a:t>
            </a:r>
            <a:endParaRPr lang="en-US" sz="1200" dirty="0"/>
          </a:p>
          <a:p>
            <a:r>
              <a:rPr lang="en-US" sz="1200" dirty="0" smtClean="0"/>
              <a:t>512 MB RAM</a:t>
            </a:r>
            <a:endParaRPr lang="en-US" sz="1200" dirty="0"/>
          </a:p>
          <a:p>
            <a:r>
              <a:rPr lang="en-US" sz="1200" dirty="0" smtClean="0"/>
              <a:t>IEEE 802.11n wireless (2.4 </a:t>
            </a:r>
            <a:r>
              <a:rPr lang="en-US" sz="1200" dirty="0" err="1" smtClean="0"/>
              <a:t>Ghz</a:t>
            </a:r>
            <a:r>
              <a:rPr lang="en-US" sz="1200" dirty="0" smtClean="0"/>
              <a:t>), </a:t>
            </a:r>
            <a:r>
              <a:rPr lang="en-US" sz="1200" dirty="0"/>
              <a:t>Bluetooth </a:t>
            </a:r>
            <a:r>
              <a:rPr lang="en-US" sz="1200" dirty="0" smtClean="0"/>
              <a:t>4.1, Bluetooth Low Energy (BLE)</a:t>
            </a:r>
            <a:endParaRPr lang="en-US" sz="1200" dirty="0"/>
          </a:p>
          <a:p>
            <a:r>
              <a:rPr lang="en-US" sz="1200" dirty="0" smtClean="0"/>
              <a:t>Micro USB for power</a:t>
            </a:r>
          </a:p>
          <a:p>
            <a:r>
              <a:rPr lang="en-US" sz="1200" dirty="0" smtClean="0"/>
              <a:t>Micro USB for OTG (On-The-Go)</a:t>
            </a:r>
            <a:endParaRPr lang="en-US" sz="1200" dirty="0"/>
          </a:p>
          <a:p>
            <a:r>
              <a:rPr lang="en-US" sz="1200" dirty="0"/>
              <a:t>Raspberry Pi standard 40 pin GPIO header (fully backwards compatible with previous boards)</a:t>
            </a:r>
          </a:p>
          <a:p>
            <a:r>
              <a:rPr lang="en-US" sz="1200" dirty="0" smtClean="0"/>
              <a:t>Mini HDMI</a:t>
            </a:r>
            <a:endParaRPr lang="en-US" sz="1200" dirty="0"/>
          </a:p>
          <a:p>
            <a:r>
              <a:rPr lang="en-US" sz="1200" dirty="0"/>
              <a:t>2-lane MIPI CSI camera </a:t>
            </a:r>
            <a:r>
              <a:rPr lang="en-US" sz="1200" dirty="0" smtClean="0"/>
              <a:t>port</a:t>
            </a:r>
            <a:endParaRPr lang="en-US" sz="1200" dirty="0"/>
          </a:p>
          <a:p>
            <a:r>
              <a:rPr lang="en-US" sz="1200" dirty="0"/>
              <a:t>Micro-SD card slot for loading operating system and data storage</a:t>
            </a:r>
          </a:p>
          <a:p>
            <a:pPr marL="0" indent="0">
              <a:buNone/>
            </a:pPr>
            <a:endParaRPr lang="en-US" sz="1200"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7" name="Picture 6"/>
          <p:cNvPicPr>
            <a:picLocks noChangeAspect="1"/>
          </p:cNvPicPr>
          <p:nvPr/>
        </p:nvPicPr>
        <p:blipFill>
          <a:blip r:embed="rId2"/>
          <a:stretch>
            <a:fillRect/>
          </a:stretch>
        </p:blipFill>
        <p:spPr>
          <a:xfrm>
            <a:off x="9156627" y="2433530"/>
            <a:ext cx="2034112" cy="4263109"/>
          </a:xfrm>
          <a:prstGeom prst="rect">
            <a:avLst/>
          </a:prstGeom>
        </p:spPr>
      </p:pic>
    </p:spTree>
    <p:extLst>
      <p:ext uri="{BB962C8B-B14F-4D97-AF65-F5344CB8AC3E}">
        <p14:creationId xmlns:p14="http://schemas.microsoft.com/office/powerpoint/2010/main" val="42514974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Raspberry Pi 400 ($70)</a:t>
            </a:r>
            <a:endParaRPr lang="en-US" dirty="0"/>
          </a:p>
        </p:txBody>
      </p:sp>
      <p:sp>
        <p:nvSpPr>
          <p:cNvPr id="3" name="Content Placeholder 2"/>
          <p:cNvSpPr>
            <a:spLocks noGrp="1"/>
          </p:cNvSpPr>
          <p:nvPr>
            <p:ph idx="1"/>
          </p:nvPr>
        </p:nvSpPr>
        <p:spPr>
          <a:xfrm>
            <a:off x="1154955" y="2438400"/>
            <a:ext cx="5541378" cy="3953438"/>
          </a:xfrm>
        </p:spPr>
        <p:txBody>
          <a:bodyPr>
            <a:normAutofit fontScale="62500" lnSpcReduction="20000"/>
          </a:bodyPr>
          <a:lstStyle/>
          <a:p>
            <a:r>
              <a:rPr lang="en-US" dirty="0"/>
              <a:t>Broadcom BCM2711 quad-core Cortex-A72 (ARM v8) 64-bit </a:t>
            </a:r>
            <a:r>
              <a:rPr lang="en-US" dirty="0" err="1"/>
              <a:t>SoC</a:t>
            </a:r>
            <a:r>
              <a:rPr lang="en-US" dirty="0"/>
              <a:t> @ 1.8GHz</a:t>
            </a:r>
          </a:p>
          <a:p>
            <a:r>
              <a:rPr lang="en-US" dirty="0"/>
              <a:t>4GB LPDDR4-3200</a:t>
            </a:r>
          </a:p>
          <a:p>
            <a:r>
              <a:rPr lang="en-US" dirty="0"/>
              <a:t>Dual-band (2.4GHz and 5.0GHz) IEEE 802.11b/g/n/ac wireless LAN</a:t>
            </a:r>
          </a:p>
          <a:p>
            <a:r>
              <a:rPr lang="en-US" dirty="0"/>
              <a:t>Bluetooth 5.0, BLE</a:t>
            </a:r>
          </a:p>
          <a:p>
            <a:r>
              <a:rPr lang="en-US" dirty="0"/>
              <a:t>Gigabit Ethernet</a:t>
            </a:r>
          </a:p>
          <a:p>
            <a:r>
              <a:rPr lang="en-US" dirty="0"/>
              <a:t>2 × USB 3.0 and 1 × USB 2.0 ports</a:t>
            </a:r>
          </a:p>
          <a:p>
            <a:r>
              <a:rPr lang="en-US" dirty="0"/>
              <a:t>Horizontal 40-pin GPIO header</a:t>
            </a:r>
          </a:p>
          <a:p>
            <a:r>
              <a:rPr lang="en-US" dirty="0"/>
              <a:t>2 × micro HDMI ports (supports up to 4Kp60)</a:t>
            </a:r>
          </a:p>
          <a:p>
            <a:r>
              <a:rPr lang="en-US" dirty="0"/>
              <a:t>H.265 (4Kp60 decode); H.264 (1080p60 decode, 1080p30 </a:t>
            </a:r>
            <a:r>
              <a:rPr lang="en-US" dirty="0" smtClean="0"/>
              <a:t>encode)</a:t>
            </a:r>
            <a:endParaRPr lang="en-US" dirty="0"/>
          </a:p>
          <a:p>
            <a:r>
              <a:rPr lang="en-US" dirty="0"/>
              <a:t>MicroSD card slot for operating system and data storage</a:t>
            </a:r>
          </a:p>
          <a:p>
            <a:r>
              <a:rPr lang="en-US" dirty="0"/>
              <a:t>78- or 79-key compact keyboard (depending on regional variant)</a:t>
            </a:r>
          </a:p>
          <a:p>
            <a:r>
              <a:rPr lang="en-US" dirty="0"/>
              <a:t>5V DC via USB connector</a:t>
            </a:r>
          </a:p>
          <a:p>
            <a:r>
              <a:rPr lang="en-US" dirty="0"/>
              <a:t>Operating temperature: 0°C to +50°C ambient</a:t>
            </a:r>
          </a:p>
          <a:p>
            <a:r>
              <a:rPr lang="en-US" dirty="0"/>
              <a:t>Maximum dimensions 286 mm × 122 mm × 23 mm</a:t>
            </a:r>
          </a:p>
          <a:p>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8</a:t>
            </a:fld>
            <a:endParaRPr lang="en-US" dirty="0"/>
          </a:p>
        </p:txBody>
      </p:sp>
      <p:pic>
        <p:nvPicPr>
          <p:cNvPr id="4100" name="Picture 4" descr="https://www.raspberrypi.org/homepage-9df4b/static/3cc2aea4df61df03a5c5e1ec99eb26b0/ae23f/c2831d25-216f-4a77-a1ad-45b1019c082e_RPi_400%2BFeature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5579" y="2540747"/>
            <a:ext cx="5416421" cy="36109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04643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Raspberry Pi Compute Module 4 ($25)</a:t>
            </a:r>
            <a:endParaRPr lang="en-US" dirty="0"/>
          </a:p>
        </p:txBody>
      </p:sp>
      <p:sp>
        <p:nvSpPr>
          <p:cNvPr id="3" name="Content Placeholder 2"/>
          <p:cNvSpPr>
            <a:spLocks noGrp="1"/>
          </p:cNvSpPr>
          <p:nvPr>
            <p:ph idx="1"/>
          </p:nvPr>
        </p:nvSpPr>
        <p:spPr>
          <a:xfrm>
            <a:off x="1154955" y="2603500"/>
            <a:ext cx="6438152" cy="3416300"/>
          </a:xfrm>
        </p:spPr>
        <p:txBody>
          <a:bodyPr>
            <a:normAutofit fontScale="85000" lnSpcReduction="20000"/>
          </a:bodyPr>
          <a:lstStyle/>
          <a:p>
            <a:r>
              <a:rPr lang="en-US" dirty="0"/>
              <a:t>Broadcom BCM2711 quad-core Cortex-A72 (ARM v8) 64-bit </a:t>
            </a:r>
            <a:r>
              <a:rPr lang="en-US" dirty="0" err="1"/>
              <a:t>SoC</a:t>
            </a:r>
            <a:r>
              <a:rPr lang="en-US" dirty="0"/>
              <a:t> @ 1.5GHz</a:t>
            </a:r>
          </a:p>
          <a:p>
            <a:r>
              <a:rPr lang="en-US" dirty="0"/>
              <a:t>H.265 (HEVC) (up to 4Kp60 decode), H.264 (up to 1080p60 decode, 1080p30 encode) </a:t>
            </a:r>
          </a:p>
          <a:p>
            <a:r>
              <a:rPr lang="en-US" dirty="0"/>
              <a:t>OpenGL ES 3.0 graphics</a:t>
            </a:r>
          </a:p>
          <a:p>
            <a:r>
              <a:rPr lang="en-US" dirty="0"/>
              <a:t>Options for 1GB, 2GB, 4GB or 8GB LPDDR4-3200 SDRAM (depending on variant)</a:t>
            </a:r>
          </a:p>
          <a:p>
            <a:r>
              <a:rPr lang="en-US" dirty="0"/>
              <a:t>Options for 0GB ("Lite"), 8GB, 16GB or 32GB </a:t>
            </a:r>
            <a:r>
              <a:rPr lang="en-US" dirty="0" err="1"/>
              <a:t>eMMC</a:t>
            </a:r>
            <a:r>
              <a:rPr lang="en-US" dirty="0"/>
              <a:t> Flash memory (depending on variant)</a:t>
            </a:r>
          </a:p>
          <a:p>
            <a:r>
              <a:rPr lang="en-US" dirty="0"/>
              <a:t>Option for fully certified radio module:</a:t>
            </a:r>
            <a:br>
              <a:rPr lang="en-US" dirty="0"/>
            </a:br>
            <a:r>
              <a:rPr lang="en-US" dirty="0"/>
              <a:t>2.4 GHz, 5.0 GHz IEEE 802.11 b/g/n/ac wireless;</a:t>
            </a:r>
            <a:br>
              <a:rPr lang="en-US" dirty="0"/>
            </a:br>
            <a:r>
              <a:rPr lang="en-US" dirty="0"/>
              <a:t>Bluetooth 5.0, BLE;</a:t>
            </a:r>
            <a:br>
              <a:rPr lang="en-US" dirty="0"/>
            </a:br>
            <a:r>
              <a:rPr lang="en-US" dirty="0"/>
              <a:t>On-board electronic switch to select either external or PCB trace antenna</a:t>
            </a:r>
          </a:p>
          <a:p>
            <a:endParaRPr lang="en-US" dirty="0"/>
          </a:p>
        </p:txBody>
      </p:sp>
      <p:sp>
        <p:nvSpPr>
          <p:cNvPr id="4" name="Footer Placeholder 3"/>
          <p:cNvSpPr>
            <a:spLocks noGrp="1"/>
          </p:cNvSpPr>
          <p:nvPr>
            <p:ph type="ftr" sz="quarter" idx="11"/>
          </p:nvPr>
        </p:nvSpPr>
        <p:spPr/>
        <p:txBody>
          <a:bodyPr/>
          <a:lstStyle/>
          <a:p>
            <a:r>
              <a:rPr lang="en-US" dirty="0" smtClean="0"/>
              <a:t>Rochester </a:t>
            </a:r>
            <a:r>
              <a:rPr lang="en-US" dirty="0" err="1" smtClean="0"/>
              <a:t>MakerSpace</a:t>
            </a:r>
            <a:r>
              <a:rPr lang="en-US" dirty="0" smtClean="0"/>
              <a:t> 2021</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9</a:t>
            </a:fld>
            <a:endParaRPr lang="en-US" dirty="0"/>
          </a:p>
        </p:txBody>
      </p:sp>
      <p:pic>
        <p:nvPicPr>
          <p:cNvPr id="6" name="Picture 5"/>
          <p:cNvPicPr>
            <a:picLocks noChangeAspect="1"/>
          </p:cNvPicPr>
          <p:nvPr/>
        </p:nvPicPr>
        <p:blipFill>
          <a:blip r:embed="rId2"/>
          <a:stretch>
            <a:fillRect/>
          </a:stretch>
        </p:blipFill>
        <p:spPr>
          <a:xfrm>
            <a:off x="7510697" y="2716026"/>
            <a:ext cx="4148743" cy="3003456"/>
          </a:xfrm>
          <a:prstGeom prst="rect">
            <a:avLst/>
          </a:prstGeom>
        </p:spPr>
      </p:pic>
    </p:spTree>
    <p:extLst>
      <p:ext uri="{BB962C8B-B14F-4D97-AF65-F5344CB8AC3E}">
        <p14:creationId xmlns:p14="http://schemas.microsoft.com/office/powerpoint/2010/main" val="11768340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23626</TotalTime>
  <Words>3343</Words>
  <Application>Microsoft Office PowerPoint</Application>
  <PresentationFormat>Widescreen</PresentationFormat>
  <Paragraphs>493</Paragraphs>
  <Slides>37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Century Gothic</vt:lpstr>
      <vt:lpstr>Courier New</vt:lpstr>
      <vt:lpstr>Wingdings 3</vt:lpstr>
      <vt:lpstr>Ion Boardroom</vt:lpstr>
      <vt:lpstr>Introduction to Raspberry Pi</vt:lpstr>
      <vt:lpstr>Class Objectives</vt:lpstr>
      <vt:lpstr>Class notes and code</vt:lpstr>
      <vt:lpstr>History</vt:lpstr>
      <vt:lpstr>Raspberry Pi 3 B+ ($35)</vt:lpstr>
      <vt:lpstr>Raspberry Pi 4 B ($35–2GB, $75–8 GB)</vt:lpstr>
      <vt:lpstr>Raspberry Pi Zero W ($10)</vt:lpstr>
      <vt:lpstr>Raspberry Pi 400 ($70)</vt:lpstr>
      <vt:lpstr>Raspberry Pi Compute Module 4 ($25)</vt:lpstr>
      <vt:lpstr>Sense HAT ($35)</vt:lpstr>
      <vt:lpstr>Raspberry Pi Pico ($4)</vt:lpstr>
      <vt:lpstr>Linux with GPIO!</vt:lpstr>
      <vt:lpstr>Comparison vs. Arduino</vt:lpstr>
      <vt:lpstr>Remote connections </vt:lpstr>
      <vt:lpstr>Resources</vt:lpstr>
      <vt:lpstr>Python Quickstart</vt:lpstr>
      <vt:lpstr>Python Quickstart</vt:lpstr>
      <vt:lpstr>GPIO Libraries</vt:lpstr>
      <vt:lpstr>Projects – Blink LED</vt:lpstr>
      <vt:lpstr>Blink LED Hookup</vt:lpstr>
      <vt:lpstr>Blink LED Code</vt:lpstr>
      <vt:lpstr>Projects – Safe Blink</vt:lpstr>
      <vt:lpstr>Safe Blink Code</vt:lpstr>
      <vt:lpstr>Projects – Fade LED</vt:lpstr>
      <vt:lpstr>Fade LED Code</vt:lpstr>
      <vt:lpstr>Fade LED PWM</vt:lpstr>
      <vt:lpstr>Cautions</vt:lpstr>
      <vt:lpstr>Advanced Projects – Log Fade LED</vt:lpstr>
      <vt:lpstr>Log Fade LED Code</vt:lpstr>
      <vt:lpstr>Advanced Projects – Blink with Timer</vt:lpstr>
      <vt:lpstr>Advanced Projects – Blink Remotely</vt:lpstr>
      <vt:lpstr>Advanced Projects – Blink via Browser</vt:lpstr>
      <vt:lpstr>Advanced Projects – Blink via Button</vt:lpstr>
      <vt:lpstr>Blink LED via Button Hookup</vt:lpstr>
      <vt:lpstr>Advanced Projects – Blink via Blue Dot</vt:lpstr>
      <vt:lpstr>Handy Linux commands</vt:lpstr>
      <vt:lpstr>Install Raspberry Pi OS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Raspberry Pi</dc:title>
  <dc:creator>Daniel McCue</dc:creator>
  <cp:lastModifiedBy>John Szybist</cp:lastModifiedBy>
  <cp:revision>136</cp:revision>
  <cp:lastPrinted>2021-05-24T19:29:10Z</cp:lastPrinted>
  <dcterms:created xsi:type="dcterms:W3CDTF">2019-03-17T13:06:33Z</dcterms:created>
  <dcterms:modified xsi:type="dcterms:W3CDTF">2021-07-14T20:32:07Z</dcterms:modified>
</cp:coreProperties>
</file>

<file path=docProps/thumbnail.jpeg>
</file>